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29"/>
  </p:handoutMasterIdLst>
  <p:sldIdLst>
    <p:sldId id="257" r:id="rId3"/>
    <p:sldId id="258" r:id="rId4"/>
    <p:sldId id="270" r:id="rId5"/>
    <p:sldId id="271" r:id="rId6"/>
    <p:sldId id="286" r:id="rId7"/>
    <p:sldId id="272" r:id="rId8"/>
    <p:sldId id="273" r:id="rId9"/>
    <p:sldId id="274" r:id="rId10"/>
    <p:sldId id="287" r:id="rId11"/>
    <p:sldId id="259" r:id="rId12"/>
    <p:sldId id="261" r:id="rId13"/>
    <p:sldId id="262" r:id="rId15"/>
    <p:sldId id="263" r:id="rId16"/>
    <p:sldId id="264" r:id="rId17"/>
    <p:sldId id="265" r:id="rId18"/>
    <p:sldId id="266" r:id="rId19"/>
    <p:sldId id="267" r:id="rId20"/>
    <p:sldId id="288" r:id="rId21"/>
    <p:sldId id="268" r:id="rId22"/>
    <p:sldId id="269" r:id="rId23"/>
    <p:sldId id="276" r:id="rId24"/>
    <p:sldId id="290" r:id="rId25"/>
    <p:sldId id="291" r:id="rId26"/>
    <p:sldId id="292" r:id="rId27"/>
    <p:sldId id="289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ab8c2bb12629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eab8c2bb12629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d24a6324a6131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d24a6324a6131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eab8c2bb12629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eab8c2bb12629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b4ae88b496ef1e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b4ae88b496ef1e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eab8c2bb12629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eab8c2bb12629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24a6324a61314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24a6324a61314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24a6324a61314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24a6324a61314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24a6324a61314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24a6324a61314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24a6324a61314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24a6324a61314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dd63da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dd63da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12192000" cy="740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 Symbol"/>
            </a:endParaRP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527381" y="1341438"/>
            <a:ext cx="11137237" cy="511189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>
                <a:tab pos="177800" algn="l"/>
              </a:tabLst>
              <a:defRPr sz="2400" baseline="0">
                <a:solidFill>
                  <a:srgbClr val="003C7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45" indent="-179705">
              <a:lnSpc>
                <a:spcPct val="100000"/>
              </a:lnSpc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rgbClr val="003C7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 typeface="Lucida Grande"/>
              <a:buNone/>
              <a:defRPr sz="2000">
                <a:latin typeface="Segoe UI Symbol"/>
              </a:defRPr>
            </a:lvl3pPr>
          </a:lstStyle>
          <a:p>
            <a:pPr lvl="0"/>
            <a:r>
              <a:rPr lang="en-US" dirty="0" smtClean="0"/>
              <a:t>Click 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</p:txBody>
      </p:sp>
      <p:sp>
        <p:nvSpPr>
          <p:cNvPr id="9" name="Textplatzhalter 8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527051" y="94321"/>
            <a:ext cx="10273471" cy="5983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32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0896533" y="93599"/>
            <a:ext cx="768416" cy="597600"/>
          </a:xfrm>
          <a:prstGeom prst="rect">
            <a:avLst/>
          </a:prstGeom>
        </p:spPr>
        <p:txBody>
          <a:bodyPr vert="horz" lIns="0" tIns="0" rIns="0" bIns="36000" rtlCol="0" anchor="ctr"/>
          <a:lstStyle>
            <a:lvl1pPr algn="r">
              <a:lnSpc>
                <a:spcPts val="3200"/>
              </a:lnSpc>
              <a:defRPr sz="1000" baseline="0">
                <a:solidFill>
                  <a:schemeClr val="bg1"/>
                </a:solidFill>
                <a:latin typeface="Segoe UI Symbol"/>
              </a:defRPr>
            </a:lvl1pPr>
          </a:lstStyle>
          <a:p>
            <a:fld id="{3D27B3A0-310D-1246-A4A0-09CF23158FC4}" type="slidenum">
              <a:rPr lang="de-DE" smtClean="0"/>
            </a:fld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-1557867" y="-444500"/>
            <a:ext cx="127000" cy="184150"/>
          </a:xfrm>
          <a:prstGeom prst="rect">
            <a:avLst/>
          </a:prstGeom>
          <a:noFill/>
          <a:ln>
            <a:solidFill>
              <a:srgbClr val="003C78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2"/>
              </a:buClr>
            </a:pPr>
            <a:endParaRPr lang="de-DE" sz="1200" dirty="0" err="1" smtClean="0">
              <a:latin typeface="Segoe UI Symbol"/>
            </a:endParaRPr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0" y="6468194"/>
            <a:ext cx="12528715" cy="0"/>
          </a:xfrm>
          <a:prstGeom prst="line">
            <a:avLst/>
          </a:prstGeom>
          <a:ln w="12700">
            <a:solidFill>
              <a:srgbClr val="003C7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 noChangeAspect="1"/>
          </p:cNvSpPr>
          <p:nvPr userDrawn="1"/>
        </p:nvSpPr>
        <p:spPr>
          <a:xfrm>
            <a:off x="719403" y="6631086"/>
            <a:ext cx="8064896" cy="1122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TRON - Translationale 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Onkologie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an der 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Universitätsmedizin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der Johannes Gutenberg-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Universität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Mainz 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gemeinnützige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GmbH</a:t>
            </a:r>
            <a:endParaRPr kumimoji="0" lang="en-US" sz="7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ymbol"/>
              <a:ea typeface="+mn-ea"/>
              <a:cs typeface="Segoe UI Light"/>
            </a:endParaRPr>
          </a:p>
        </p:txBody>
      </p:sp>
      <p:pic>
        <p:nvPicPr>
          <p:cNvPr id="11" name="Bild 2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27383" y="6629084"/>
            <a:ext cx="152381" cy="1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hyperlink" Target="mailto:pablo.riesgoferreiro@tron-mainz.de" TargetMode="External"/><Relationship Id="rId1" Type="http://schemas.openxmlformats.org/officeDocument/2006/relationships/hyperlink" Target="mailto:blokesch@fb2.fra-uas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pharmbio/sciluigi" TargetMode="External"/><Relationship Id="rId4" Type="http://schemas.openxmlformats.org/officeDocument/2006/relationships/hyperlink" Target="https://github.com/spotify/luigi" TargetMode="External"/><Relationship Id="rId3" Type="http://schemas.openxmlformats.org/officeDocument/2006/relationships/hyperlink" Target="https://github.com/ga4gh/task-execution-schemas" TargetMode="External"/><Relationship Id="rId2" Type="http://schemas.openxmlformats.org/officeDocument/2006/relationships/hyperlink" Target="https://github.com/ga4gh/workflow-execution-service-schemas" TargetMode="External"/><Relationship Id="rId1" Type="http://schemas.openxmlformats.org/officeDocument/2006/relationships/hyperlink" Target="https://www.commonwl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hyperlink" Target="https://github.com/biowdl" TargetMode="External"/><Relationship Id="rId2" Type="http://schemas.openxmlformats.org/officeDocument/2006/relationships/hyperlink" Target="https://cromwell.readthedocs.io/en/develop/" TargetMode="External"/><Relationship Id="rId1" Type="http://schemas.openxmlformats.org/officeDocument/2006/relationships/hyperlink" Target="http://www.openwdl.org/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hyperlink" Target="https://doi.org/10.1038/nbt.3772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hyperlink" Target="https://doi.org/10.1038/nbt.382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hyperlink" Target="https://jfrog.com/artifactory/" TargetMode="External"/><Relationship Id="rId1" Type="http://schemas.openxmlformats.org/officeDocument/2006/relationships/hyperlink" Target="https://biocontainers.pro/#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doi.org/10.1093/bioinformatics/btv112" TargetMode="External"/><Relationship Id="rId5" Type="http://schemas.openxmlformats.org/officeDocument/2006/relationships/hyperlink" Target="https://nextflow-io.github.io/patterns/index.html" TargetMode="External"/><Relationship Id="rId4" Type="http://schemas.openxmlformats.org/officeDocument/2006/relationships/hyperlink" Target="https://www.nextflow.io/docs/latest/index.html" TargetMode="External"/><Relationship Id="rId3" Type="http://schemas.openxmlformats.org/officeDocument/2006/relationships/hyperlink" Target="https://doi.org/10.1038/s41592-018-0046-7" TargetMode="External"/><Relationship Id="rId2" Type="http://schemas.openxmlformats.org/officeDocument/2006/relationships/hyperlink" Target="https://doi.org/10.1038/s41587-020-0439-x" TargetMode="External"/><Relationship Id="rId1" Type="http://schemas.openxmlformats.org/officeDocument/2006/relationships/hyperlink" Target="https://doi.org/10.1038/nbt.382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edium.com/knerd/the-nine-circles-of-python-dependency-hell-481d53e3e025" TargetMode="Externa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s://serpapi.com/blog/python-virtual-environments-using-virtualenv-and-poetry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realpython.com/python-virtual-environments-a-primer/" TargetMode="Externa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learnbatta.com/blog/how-to-install-python-virtualenv-19/" TargetMode="Externa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hyperlink" Target="https://www.freecodecamp.org/news/why-you-need-python-environments-and-how-to-manage-them-with-conda-85f155f4353c/" TargetMode="External"/><Relationship Id="rId1" Type="http://schemas.openxmlformats.org/officeDocument/2006/relationships/hyperlink" Target="https://github.com/biocond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altLang="zh-CN">
                <a:latin typeface="Calibri" charset="0"/>
              </a:rPr>
              <a:t>Introduction to Bioinformatics</a:t>
            </a:r>
            <a:endParaRPr lang="de-DE" altLang="zh-CN">
              <a:latin typeface="Calibri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573655"/>
          </a:xfrm>
        </p:spPr>
        <p:txBody>
          <a:bodyPr>
            <a:normAutofit fontScale="60000"/>
          </a:bodyPr>
          <a:lstStyle/>
          <a:p>
            <a:r>
              <a:rPr lang="de-DE" altLang="zh-CN">
                <a:latin typeface="Calibri" charset="0"/>
              </a:rPr>
              <a:t>Study program: Bioprocess Engineering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Elective Module (Wahlpflichtmodul)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9th October to 13th October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Responsible: Prof. Dr. Axel Blokesch, </a:t>
            </a:r>
            <a:br>
              <a:rPr lang="de-DE" altLang="zh-CN">
                <a:latin typeface="Calibri" charset="0"/>
              </a:rPr>
            </a:br>
            <a:r>
              <a:rPr lang="de-DE" altLang="zh-CN">
                <a:latin typeface="Calibri" charset="0"/>
                <a:hlinkClick r:id="rId1"/>
              </a:rPr>
              <a:t>blokesch@fb2.fra-uas.de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by Pablo Riesgo-Ferreiro, TRON gGmbH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  <a:hlinkClick r:id="rId2"/>
              </a:rPr>
              <a:t>pablo.riesgoferreiro@tron-mainz.de</a:t>
            </a:r>
            <a:endParaRPr lang="de-DE" altLang="zh-CN">
              <a:latin typeface="Calibri" charset="0"/>
            </a:endParaRPr>
          </a:p>
          <a:p>
            <a:endParaRPr lang="de-DE" altLang="zh-CN">
              <a:latin typeface="Calibri" charset="0"/>
            </a:endParaRPr>
          </a:p>
          <a:p>
            <a:r>
              <a:rPr lang="de-DE" altLang="zh-CN" sz="2600" b="1">
                <a:latin typeface="Calibri" charset="0"/>
              </a:rPr>
              <a:t>Day 4 - Session 1</a:t>
            </a:r>
            <a:endParaRPr lang="de-DE" altLang="zh-CN" sz="2600" b="1">
              <a:latin typeface="Calibri" charset="0"/>
            </a:endParaRPr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3"/>
          <a:srcRect l="64099" t="12396" r="9508" b="76431"/>
          <a:stretch>
            <a:fillRect/>
          </a:stretch>
        </p:blipFill>
        <p:spPr>
          <a:xfrm>
            <a:off x="9729153" y="949325"/>
            <a:ext cx="1574165" cy="37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-2147482624" descr="FU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842328"/>
            <a:ext cx="1347470" cy="58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1806575"/>
            <a:ext cx="2933065" cy="1540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806575"/>
            <a:ext cx="2715895" cy="15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" y="3826510"/>
            <a:ext cx="4302125" cy="2420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140" y="4013200"/>
            <a:ext cx="3340735" cy="1893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>
                <a:latin typeface="Calibri" charset="0"/>
                <a:sym typeface="+mn-ea"/>
              </a:rPr>
              <a:t>Workflow managers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47700" y="250825"/>
            <a:ext cx="10515600" cy="13255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 lang="en-GB"/>
          </a:p>
        </p:txBody>
      </p:sp>
      <p:sp>
        <p:nvSpPr>
          <p:cNvPr id="61" name="Google Shape;61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More granularity to define requirements of computational resources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Auditing of pipelines performance and resource utilisation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 u="sng">
                <a:highlight>
                  <a:srgbClr val="FFE599"/>
                </a:highlight>
              </a:rPr>
              <a:t>Improve resource utilisation</a:t>
            </a:r>
            <a:endParaRPr u="sng">
              <a:highlight>
                <a:srgbClr val="FFE599"/>
              </a:highlight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Parallelization =&gt; </a:t>
            </a:r>
            <a:r>
              <a:rPr lang="en-GB" u="sng">
                <a:highlight>
                  <a:srgbClr val="FFE599"/>
                </a:highlight>
              </a:rPr>
              <a:t>improved performance</a:t>
            </a:r>
            <a:endParaRPr u="sng">
              <a:highlight>
                <a:srgbClr val="FFE599"/>
              </a:highlight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Transparent parallelization of concurrent tasks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Support for implementation of embarrassingly parallel tasks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Parallelization across multiple machines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Reduce code for orchestration of tasks </a:t>
            </a:r>
            <a:r>
              <a:rPr lang="en-GB">
                <a:solidFill>
                  <a:srgbClr val="434343"/>
                </a:solidFill>
              </a:rPr>
              <a:t>=&gt;</a:t>
            </a:r>
            <a:r>
              <a:rPr lang="en-GB"/>
              <a:t> </a:t>
            </a:r>
            <a:r>
              <a:rPr lang="en-GB" u="sng">
                <a:highlight>
                  <a:srgbClr val="FFE599"/>
                </a:highlight>
              </a:rPr>
              <a:t>faster development</a:t>
            </a:r>
            <a:endParaRPr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Rexecutions and partial rexecutions =&gt; </a:t>
            </a:r>
            <a:r>
              <a:rPr lang="en-GB" u="sng">
                <a:highlight>
                  <a:srgbClr val="FFE599"/>
                </a:highlight>
              </a:rPr>
              <a:t>ease operations</a:t>
            </a:r>
            <a:endParaRPr u="sng">
              <a:highlight>
                <a:srgbClr val="FFE599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Reproducibility =&gt; </a:t>
            </a:r>
            <a:r>
              <a:rPr lang="en-GB" u="sng">
                <a:highlight>
                  <a:srgbClr val="FFE599"/>
                </a:highlight>
              </a:rPr>
              <a:t>avoid potential FP and FN</a:t>
            </a:r>
            <a:endParaRPr u="sng">
              <a:highlight>
                <a:srgbClr val="FFE599"/>
              </a:highlight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Different users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Different hardware/software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Numerical stability</a:t>
            </a:r>
            <a:endParaRPr u="sng">
              <a:highlight>
                <a:srgbClr val="FFE599"/>
              </a:highlight>
            </a:endParaRPr>
          </a:p>
          <a:p>
            <a:pPr marL="800100" lvl="0" indent="-34290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ideal workflow manager give you that? </a:t>
            </a:r>
            <a:endParaRPr lang="en-GB"/>
          </a:p>
        </p:txBody>
      </p:sp>
      <p:sp>
        <p:nvSpPr>
          <p:cNvPr id="68" name="Google Shape;68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Seamless integration with HPC batch schedulers, eg: slurm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Domain Specific Language (DSL) for orchestration of tasks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Directed Acyclic Graph (DAG) of tasks and dynamic branch evaluation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Partial rexecutions for failed workflows and workflow versioning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Debugging of workflows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Detailed execution statistics to audit workflow performance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Hardware virtualization using docker or singularity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74040" y="280035"/>
            <a:ext cx="10515600" cy="13255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workflow engine magic</a:t>
            </a:r>
            <a:r>
              <a:rPr lang="en-US" altLang="en-GB"/>
              <a:t> </a:t>
            </a:r>
            <a:br>
              <a:rPr lang="en-US" altLang="en-GB"/>
            </a:br>
            <a:r>
              <a:rPr lang="en-US" altLang="en-GB"/>
              <a:t>(Directed Acyclic Graph (DAG))</a:t>
            </a:r>
            <a:endParaRPr lang="en-US" altLang="en-GB"/>
          </a:p>
        </p:txBody>
      </p:sp>
      <p:sp>
        <p:nvSpPr>
          <p:cNvPr id="74" name="Google Shape;74;p16"/>
          <p:cNvSpPr/>
          <p:nvPr/>
        </p:nvSpPr>
        <p:spPr>
          <a:xfrm>
            <a:off x="1454503" y="1605799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A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B</a:t>
            </a:r>
            <a:endParaRPr lang="en-GB" sz="1600" dirty="0"/>
          </a:p>
        </p:txBody>
      </p:sp>
      <p:sp>
        <p:nvSpPr>
          <p:cNvPr id="75" name="Google Shape;75;p16"/>
          <p:cNvSpPr/>
          <p:nvPr/>
        </p:nvSpPr>
        <p:spPr>
          <a:xfrm>
            <a:off x="1454503" y="2533565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A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C</a:t>
            </a:r>
            <a:endParaRPr lang="en-GB" sz="1600" dirty="0"/>
          </a:p>
        </p:txBody>
      </p:sp>
      <p:sp>
        <p:nvSpPr>
          <p:cNvPr id="76" name="Google Shape;76;p16"/>
          <p:cNvSpPr/>
          <p:nvPr/>
        </p:nvSpPr>
        <p:spPr>
          <a:xfrm>
            <a:off x="1454503" y="3461332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B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D</a:t>
            </a:r>
            <a:endParaRPr lang="en-GB" sz="1600" dirty="0"/>
          </a:p>
        </p:txBody>
      </p:sp>
      <p:sp>
        <p:nvSpPr>
          <p:cNvPr id="77" name="Google Shape;77;p16"/>
          <p:cNvSpPr/>
          <p:nvPr/>
        </p:nvSpPr>
        <p:spPr>
          <a:xfrm>
            <a:off x="1454503" y="4389099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B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E</a:t>
            </a:r>
            <a:endParaRPr lang="en-GB" sz="1600" dirty="0"/>
          </a:p>
        </p:txBody>
      </p:sp>
      <p:sp>
        <p:nvSpPr>
          <p:cNvPr id="78" name="Google Shape;78;p16"/>
          <p:cNvSpPr/>
          <p:nvPr/>
        </p:nvSpPr>
        <p:spPr>
          <a:xfrm>
            <a:off x="1454503" y="5316865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DE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F</a:t>
            </a:r>
            <a:endParaRPr lang="en-GB" sz="1600"/>
          </a:p>
        </p:txBody>
      </p:sp>
      <p:sp>
        <p:nvSpPr>
          <p:cNvPr id="79" name="Google Shape;79;p16"/>
          <p:cNvSpPr/>
          <p:nvPr/>
        </p:nvSpPr>
        <p:spPr>
          <a:xfrm>
            <a:off x="7526001" y="1605791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A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B</a:t>
            </a:r>
            <a:endParaRPr lang="en-GB" sz="1600"/>
          </a:p>
        </p:txBody>
      </p:sp>
      <p:sp>
        <p:nvSpPr>
          <p:cNvPr id="80" name="Google Shape;80;p16"/>
          <p:cNvSpPr/>
          <p:nvPr/>
        </p:nvSpPr>
        <p:spPr>
          <a:xfrm>
            <a:off x="10244967" y="1605800"/>
            <a:ext cx="1538400" cy="2783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A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C</a:t>
            </a:r>
            <a:endParaRPr lang="en-GB" sz="1600"/>
          </a:p>
        </p:txBody>
      </p:sp>
      <p:sp>
        <p:nvSpPr>
          <p:cNvPr id="81" name="Google Shape;81;p16"/>
          <p:cNvSpPr/>
          <p:nvPr/>
        </p:nvSpPr>
        <p:spPr>
          <a:xfrm>
            <a:off x="6453600" y="2618200"/>
            <a:ext cx="1538400" cy="1883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B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D</a:t>
            </a:r>
            <a:endParaRPr lang="en-GB" sz="1600"/>
          </a:p>
        </p:txBody>
      </p:sp>
      <p:sp>
        <p:nvSpPr>
          <p:cNvPr id="82" name="Google Shape;82;p16"/>
          <p:cNvSpPr/>
          <p:nvPr/>
        </p:nvSpPr>
        <p:spPr>
          <a:xfrm>
            <a:off x="8404400" y="2618233"/>
            <a:ext cx="1483200" cy="1314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B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E</a:t>
            </a:r>
            <a:endParaRPr lang="en-GB" sz="1600"/>
          </a:p>
        </p:txBody>
      </p:sp>
      <p:sp>
        <p:nvSpPr>
          <p:cNvPr id="83" name="Google Shape;83;p16"/>
          <p:cNvSpPr/>
          <p:nvPr/>
        </p:nvSpPr>
        <p:spPr>
          <a:xfrm>
            <a:off x="7526001" y="4732991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DE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F</a:t>
            </a:r>
            <a:endParaRPr lang="en-GB" sz="1600"/>
          </a:p>
        </p:txBody>
      </p:sp>
      <p:cxnSp>
        <p:nvCxnSpPr>
          <p:cNvPr id="84" name="Google Shape;84;p16"/>
          <p:cNvCxnSpPr>
            <a:stCxn id="85" idx="2"/>
            <a:endCxn id="79" idx="0"/>
          </p:cNvCxnSpPr>
          <p:nvPr/>
        </p:nvCxnSpPr>
        <p:spPr>
          <a:xfrm flipH="1">
            <a:off x="8175948" y="1111400"/>
            <a:ext cx="11808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/>
          <p:nvPr/>
        </p:nvSpPr>
        <p:spPr>
          <a:xfrm>
            <a:off x="8826000" y="607400"/>
            <a:ext cx="1061496" cy="504000"/>
          </a:xfrm>
          <a:prstGeom prst="flowChartTerminator">
            <a:avLst/>
          </a:prstGeom>
          <a:solidFill>
            <a:srgbClr val="B6D7A8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86" name="Google Shape;86;p16"/>
          <p:cNvCxnSpPr>
            <a:stCxn id="85" idx="2"/>
            <a:endCxn id="80" idx="0"/>
          </p:cNvCxnSpPr>
          <p:nvPr/>
        </p:nvCxnSpPr>
        <p:spPr>
          <a:xfrm>
            <a:off x="9356748" y="1111400"/>
            <a:ext cx="1657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6"/>
          <p:cNvCxnSpPr>
            <a:stCxn id="79" idx="2"/>
            <a:endCxn id="81" idx="0"/>
          </p:cNvCxnSpPr>
          <p:nvPr/>
        </p:nvCxnSpPr>
        <p:spPr>
          <a:xfrm flipH="1">
            <a:off x="7222801" y="2369391"/>
            <a:ext cx="953200" cy="2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/>
          <p:cNvCxnSpPr>
            <a:stCxn id="79" idx="2"/>
            <a:endCxn id="82" idx="0"/>
          </p:cNvCxnSpPr>
          <p:nvPr/>
        </p:nvCxnSpPr>
        <p:spPr>
          <a:xfrm>
            <a:off x="8176001" y="2369391"/>
            <a:ext cx="970000" cy="2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/>
          <p:cNvCxnSpPr>
            <a:stCxn id="81" idx="2"/>
            <a:endCxn id="83" idx="0"/>
          </p:cNvCxnSpPr>
          <p:nvPr/>
        </p:nvCxnSpPr>
        <p:spPr>
          <a:xfrm>
            <a:off x="7222800" y="4501400"/>
            <a:ext cx="9532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6"/>
          <p:cNvCxnSpPr>
            <a:stCxn id="82" idx="2"/>
            <a:endCxn id="83" idx="0"/>
          </p:cNvCxnSpPr>
          <p:nvPr/>
        </p:nvCxnSpPr>
        <p:spPr>
          <a:xfrm flipH="1">
            <a:off x="8176000" y="3933033"/>
            <a:ext cx="970000" cy="8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/>
          <p:nvPr/>
        </p:nvSpPr>
        <p:spPr>
          <a:xfrm>
            <a:off x="7736800" y="5923243"/>
            <a:ext cx="878400" cy="763632"/>
          </a:xfrm>
          <a:prstGeom prst="flowChartDocument">
            <a:avLst/>
          </a:prstGeom>
          <a:solidFill>
            <a:srgbClr val="CFE2F3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</a:t>
            </a:r>
            <a:endParaRPr lang="en-GB" sz="1600"/>
          </a:p>
        </p:txBody>
      </p:sp>
      <p:cxnSp>
        <p:nvCxnSpPr>
          <p:cNvPr id="92" name="Google Shape;92;p16"/>
          <p:cNvCxnSpPr>
            <a:stCxn id="83" idx="2"/>
            <a:endCxn id="91" idx="0"/>
          </p:cNvCxnSpPr>
          <p:nvPr/>
        </p:nvCxnSpPr>
        <p:spPr>
          <a:xfrm>
            <a:off x="8176001" y="5496591"/>
            <a:ext cx="0" cy="4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6"/>
          <p:cNvSpPr/>
          <p:nvPr/>
        </p:nvSpPr>
        <p:spPr>
          <a:xfrm>
            <a:off x="10574967" y="4774384"/>
            <a:ext cx="878400" cy="763632"/>
          </a:xfrm>
          <a:prstGeom prst="flowChartDocument">
            <a:avLst/>
          </a:prstGeom>
          <a:solidFill>
            <a:srgbClr val="CFE2F3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</a:t>
            </a:r>
            <a:endParaRPr lang="en-GB" sz="1600"/>
          </a:p>
        </p:txBody>
      </p:sp>
      <p:cxnSp>
        <p:nvCxnSpPr>
          <p:cNvPr id="94" name="Google Shape;94;p16"/>
          <p:cNvCxnSpPr>
            <a:stCxn id="80" idx="2"/>
            <a:endCxn id="93" idx="0"/>
          </p:cNvCxnSpPr>
          <p:nvPr/>
        </p:nvCxnSpPr>
        <p:spPr>
          <a:xfrm>
            <a:off x="11014167" y="4389000"/>
            <a:ext cx="0" cy="3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/>
          <p:nvPr/>
        </p:nvSpPr>
        <p:spPr>
          <a:xfrm>
            <a:off x="3249451" y="2869700"/>
            <a:ext cx="2709200" cy="13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Workflow engine</a:t>
            </a:r>
            <a:endParaRPr lang="en-GB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implementations and standards</a:t>
            </a:r>
            <a:endParaRPr lang="en-GB"/>
          </a:p>
        </p:txBody>
      </p:sp>
      <p:sp>
        <p:nvSpPr>
          <p:cNvPr id="101" name="Google Shape;101;p17"/>
          <p:cNvSpPr txBox="1">
            <a:spLocks noGrp="1"/>
          </p:cNvSpPr>
          <p:nvPr>
            <p:ph idx="1"/>
          </p:nvPr>
        </p:nvSpPr>
        <p:spPr>
          <a:xfrm>
            <a:off x="690880" y="1298575"/>
            <a:ext cx="10515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Galaxy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visual interface 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their target users are non bioinformaticians</a:t>
            </a:r>
            <a:endParaRPr sz="16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Common Workflow Language (CWL) 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supported by many, community effort, some very good ideas;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far too complex, inflexible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u="sng" dirty="0">
                <a:solidFill>
                  <a:schemeClr val="hlink"/>
                </a:solidFill>
                <a:hlinkClick r:id="rId1"/>
              </a:rPr>
              <a:t>https://www.commonwl.org/</a:t>
            </a:r>
            <a:r>
              <a:rPr lang="en-GB" sz="1600" dirty="0"/>
              <a:t> </a:t>
            </a:r>
            <a:endParaRPr sz="16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GA4GH working groups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B6D7A8"/>
                </a:highlight>
              </a:rPr>
              <a:t>Pros</a:t>
            </a:r>
            <a:r>
              <a:rPr lang="en-GB" sz="1600" dirty="0"/>
              <a:t>: GA4GH have a lot of traction with academia and industry;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slow and few committed individuals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/>
              <a:t>Cloud Work Stream are developping the Workflow Execution Service API </a:t>
            </a:r>
            <a:r>
              <a:rPr lang="en-GB" sz="1600" u="sng" dirty="0">
                <a:solidFill>
                  <a:schemeClr val="hlink"/>
                </a:solidFill>
                <a:hlinkClick r:id="rId2"/>
              </a:rPr>
              <a:t>https://github.com/ga4gh/workflow-execution-service-schemas</a:t>
            </a:r>
            <a:r>
              <a:rPr lang="en-GB" sz="1600" dirty="0"/>
              <a:t> and the Task Execution Schemas </a:t>
            </a:r>
            <a:r>
              <a:rPr lang="en-GB" sz="1600" u="sng" dirty="0">
                <a:solidFill>
                  <a:schemeClr val="hlink"/>
                </a:solidFill>
                <a:hlinkClick r:id="rId3"/>
              </a:rPr>
              <a:t>https://github.com/ga4gh/task-execution-schemas</a:t>
            </a:r>
            <a:r>
              <a:rPr lang="en-GB" sz="1600" dirty="0"/>
              <a:t> </a:t>
            </a:r>
            <a:endParaRPr sz="16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SnakeMake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DSL supporting bash and Python;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DAG is not dynamic, integration with slurm is “hacky”</a:t>
            </a:r>
            <a:endParaRPr sz="16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 panose="02080604020202020204" pitchFamily="34" charset="0"/>
              <a:buChar char="•"/>
            </a:pPr>
            <a:r>
              <a:rPr lang="en-GB" sz="1335" i="1" dirty="0">
                <a:solidFill>
                  <a:schemeClr val="dk1"/>
                </a:solidFill>
              </a:rPr>
              <a:t>Köster, J., &amp; Rahmann, S. (2012). Snakemake-a scalable bioinformatics workflow engine. Bioinformatics, 28(19), 2520–2522. https://doi.org/10.1093/bioinformatics/bts480</a:t>
            </a:r>
            <a:endParaRPr sz="1335" i="1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Luigi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implemented by Spotify, Python-based, GUI, debugging;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no DSL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u="sng" dirty="0">
                <a:solidFill>
                  <a:schemeClr val="hlink"/>
                </a:solidFill>
                <a:hlinkClick r:id="rId4"/>
              </a:rPr>
              <a:t>https://github.com/spotify/luigi</a:t>
            </a:r>
            <a:r>
              <a:rPr lang="en-GB" sz="1600" dirty="0"/>
              <a:t> and </a:t>
            </a:r>
            <a:r>
              <a:rPr lang="en-GB" sz="1600" u="sng" dirty="0">
                <a:solidFill>
                  <a:schemeClr val="hlink"/>
                </a:solidFill>
                <a:hlinkClick r:id="rId5"/>
              </a:rPr>
              <a:t>https://github.com/pharmbio/sciluigi</a:t>
            </a:r>
            <a:r>
              <a:rPr lang="en-GB" sz="1600" dirty="0"/>
              <a:t> </a:t>
            </a:r>
            <a:endParaRPr sz="1600" dirty="0"/>
          </a:p>
          <a:p>
            <a:pPr lvl="1" indent="-292100">
              <a:spcBef>
                <a:spcPts val="0"/>
              </a:spcBef>
              <a:buSzPts val="1000"/>
              <a:buFont typeface="Arial" panose="02080604020202020204" pitchFamily="34" charset="0"/>
              <a:buChar char="•"/>
            </a:pPr>
            <a:r>
              <a:rPr lang="en-US" sz="1335" i="1" dirty="0" err="1"/>
              <a:t>Lampa</a:t>
            </a:r>
            <a:r>
              <a:rPr lang="en-US" sz="1335" i="1" dirty="0"/>
              <a:t>, S., </a:t>
            </a:r>
            <a:r>
              <a:rPr lang="en-US" sz="1335" i="1" dirty="0" err="1"/>
              <a:t>Alvarsson</a:t>
            </a:r>
            <a:r>
              <a:rPr lang="en-US" sz="1335" i="1" dirty="0"/>
              <a:t>, J., &amp; </a:t>
            </a:r>
            <a:r>
              <a:rPr lang="en-US" sz="1335" i="1" dirty="0" err="1"/>
              <a:t>Spjuth</a:t>
            </a:r>
            <a:r>
              <a:rPr lang="en-US" sz="1335" i="1" dirty="0"/>
              <a:t>, O. (2016). Towards agile large-scale predictive modelling in drug discovery with flow-based programming design principles. Journal of Cheminformatics, 8(1), 1–12. https://doi.org/10.1186/s13321-016-0179-6</a:t>
            </a:r>
            <a:endParaRPr lang="en-US" sz="1335" i="1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 panose="02080604020202020204" pitchFamily="34" charset="0"/>
              <a:buChar char="•"/>
            </a:pPr>
            <a:endParaRPr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Definition Language (WDL) and Cromwell</a:t>
            </a:r>
            <a:endParaRPr lang="en-GB"/>
          </a:p>
        </p:txBody>
      </p:sp>
      <p:sp>
        <p:nvSpPr>
          <p:cNvPr id="115" name="Google Shape;115;p19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594614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93C47D"/>
                </a:highlight>
              </a:rPr>
              <a:t>Pros</a:t>
            </a:r>
            <a:r>
              <a:rPr lang="en-GB" sz="1865" dirty="0"/>
              <a:t>: expressive DSL, wide support from the community, existing pipelines, GUI that holds data of every execution, exposes a REST API for programmatic use, server and standalone architecture, </a:t>
            </a:r>
            <a:r>
              <a:rPr lang="en-GB" sz="1865" u="sng" dirty="0"/>
              <a:t>the logo</a:t>
            </a:r>
            <a:r>
              <a:rPr lang="en-GB" sz="1865" dirty="0"/>
              <a:t>!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E06666"/>
                </a:highlight>
              </a:rPr>
              <a:t>Cons</a:t>
            </a:r>
            <a:r>
              <a:rPr lang="en-GB" sz="1865" dirty="0"/>
              <a:t>: only bash, no scripting within the workflow definition 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u="sng" dirty="0">
                <a:solidFill>
                  <a:schemeClr val="accent5"/>
                </a:solidFill>
                <a:hlinkClick r:id="rId1"/>
              </a:rPr>
              <a:t>http://www.openwdl.org/</a:t>
            </a:r>
            <a:r>
              <a:rPr lang="en-GB" sz="1865" dirty="0"/>
              <a:t> 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u="sng" dirty="0">
                <a:solidFill>
                  <a:schemeClr val="hlink"/>
                </a:solidFill>
                <a:hlinkClick r:id="rId2"/>
              </a:rPr>
              <a:t>https://cromwell.readthedocs.io/en/develop/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Repository of existing workflows: </a:t>
            </a:r>
            <a:r>
              <a:rPr lang="en-GB" sz="1865" u="sng" dirty="0">
                <a:solidFill>
                  <a:schemeClr val="hlink"/>
                </a:solidFill>
                <a:hlinkClick r:id="rId3"/>
              </a:rPr>
              <a:t>https://github.com/biowdl</a:t>
            </a:r>
            <a:r>
              <a:rPr lang="en-GB" sz="1865" dirty="0"/>
              <a:t>  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Implemented at the </a:t>
            </a:r>
            <a:r>
              <a:rPr lang="en-GB" sz="1865" b="1" dirty="0"/>
              <a:t>Broad Institute</a:t>
            </a:r>
            <a:endParaRPr sz="1865" b="1" dirty="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66167" y="933465"/>
            <a:ext cx="1167795" cy="6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16140" y="2815590"/>
            <a:ext cx="3947160" cy="37788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647940" y="933450"/>
            <a:ext cx="2114550" cy="16776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Toil </a:t>
            </a:r>
            <a:endParaRPr lang="en-GB"/>
          </a:p>
        </p:txBody>
      </p:sp>
      <p:sp>
        <p:nvSpPr>
          <p:cNvPr id="107" name="Google Shape;107;p18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508000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B6D7A8"/>
                </a:highlight>
              </a:rPr>
              <a:t>Pros</a:t>
            </a:r>
            <a:r>
              <a:rPr lang="en-GB" sz="1865" dirty="0"/>
              <a:t>: workflows implemented with a Python API, also supports CWL and WDL support is in alpha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E06666"/>
                </a:highlight>
              </a:rPr>
              <a:t>Cons</a:t>
            </a:r>
            <a:r>
              <a:rPr lang="en-GB" sz="1865" dirty="0"/>
              <a:t>: no bash support, no DSL other WDL...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 panose="02080604020202020204" pitchFamily="34" charset="0"/>
              <a:buChar char="•"/>
            </a:pPr>
            <a:r>
              <a:rPr lang="en-GB" sz="1865" i="1" dirty="0">
                <a:solidFill>
                  <a:srgbClr val="666666"/>
                </a:solidFill>
              </a:rPr>
              <a:t>Vivian, J., Rao, A. A., Nothaft, F. A., Ketchum, C., Armstrong, J., Novak, A., … Paten, B. (2017). Toil enables reproducible, open source, big biomedical data analyses. Nature Biotechnology, 35(4), 314–316. </a:t>
            </a:r>
            <a:r>
              <a:rPr lang="en-GB" sz="1865" i="1" dirty="0">
                <a:solidFill>
                  <a:srgbClr val="666666"/>
                </a:solidFill>
                <a:hlinkClick r:id="rId1"/>
              </a:rPr>
              <a:t>https://</a:t>
            </a:r>
            <a:r>
              <a:rPr lang="en-GB" sz="1865" i="1" dirty="0" smtClean="0">
                <a:solidFill>
                  <a:srgbClr val="666666"/>
                </a:solidFill>
                <a:hlinkClick r:id="rId1"/>
              </a:rPr>
              <a:t>doi.org/10.1038/nbt.3772</a:t>
            </a:r>
            <a:endParaRPr lang="en-GB" sz="1865" i="1" dirty="0" smtClean="0">
              <a:solidFill>
                <a:srgbClr val="666666"/>
              </a:solidFill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 panose="02080604020202020204" pitchFamily="34" charset="0"/>
              <a:buChar char="•"/>
            </a:pPr>
            <a:r>
              <a:rPr lang="en-GB" sz="1865" dirty="0" smtClean="0">
                <a:solidFill>
                  <a:srgbClr val="666666"/>
                </a:solidFill>
              </a:rPr>
              <a:t>Implemented at the </a:t>
            </a:r>
            <a:r>
              <a:rPr lang="en-GB" sz="1865" b="1" dirty="0" smtClean="0">
                <a:solidFill>
                  <a:srgbClr val="666666"/>
                </a:solidFill>
              </a:rPr>
              <a:t>UCSC</a:t>
            </a:r>
            <a:endParaRPr sz="1865" b="1" dirty="0">
              <a:solidFill>
                <a:srgbClr val="666666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99200" y="1484867"/>
            <a:ext cx="5689600" cy="25990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99200" y="4550269"/>
            <a:ext cx="5232400" cy="45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Nextflow</a:t>
            </a:r>
            <a:endParaRPr lang="en-GB"/>
          </a:p>
        </p:txBody>
      </p:sp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626491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B6D7A8"/>
                </a:highlight>
              </a:rPr>
              <a:t>Pros</a:t>
            </a:r>
            <a:r>
              <a:rPr lang="en-GB" sz="1865" dirty="0"/>
              <a:t>: expressive DSL, greatest flexibility combining Groovy scripting within workflow definition and running polyglot commands, </a:t>
            </a:r>
            <a:r>
              <a:rPr lang="de-DE" altLang="en-GB" sz="1865" dirty="0">
                <a:latin typeface="Calibri" charset="0"/>
              </a:rPr>
              <a:t>NF-core community</a:t>
            </a:r>
            <a:r>
              <a:rPr lang="en-GB" sz="1865" dirty="0"/>
              <a:t>, amazing documentation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E06666"/>
                </a:highlight>
              </a:rPr>
              <a:t>Cons</a:t>
            </a:r>
            <a:r>
              <a:rPr lang="en-GB" sz="1865" dirty="0"/>
              <a:t>: risks being replaced by a standard, no modularity at the moment although it is in </a:t>
            </a:r>
            <a:r>
              <a:rPr lang="en-GB" sz="1865" dirty="0" smtClean="0"/>
              <a:t>development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 panose="02080604020202020204" pitchFamily="34" charset="0"/>
              <a:buChar char="•"/>
            </a:pPr>
            <a:r>
              <a:rPr lang="en-GB" sz="1865" i="1" dirty="0">
                <a:solidFill>
                  <a:srgbClr val="666666"/>
                </a:solidFill>
              </a:rPr>
              <a:t>Di Tommaso, P., Chatzou, M., Floden, E. W., Barja, P. P., Palumbo, E., &amp; Notredame, C. (2017). Nextflow enables reproducible computational workflows. Nature Biotechnology, 35(4), 316–319. </a:t>
            </a:r>
            <a:r>
              <a:rPr lang="en-GB" sz="1865" i="1" dirty="0">
                <a:solidFill>
                  <a:srgbClr val="666666"/>
                </a:solidFill>
                <a:hlinkClick r:id="rId1"/>
              </a:rPr>
              <a:t>https://</a:t>
            </a:r>
            <a:r>
              <a:rPr lang="en-GB" sz="1865" i="1" dirty="0" smtClean="0">
                <a:solidFill>
                  <a:srgbClr val="666666"/>
                </a:solidFill>
                <a:hlinkClick r:id="rId1"/>
              </a:rPr>
              <a:t>doi.org/10.1038/nbt.3820</a:t>
            </a:r>
            <a:endParaRPr lang="en-GB" sz="1865" i="1" dirty="0" smtClean="0">
              <a:solidFill>
                <a:srgbClr val="666666"/>
              </a:solidFill>
            </a:endParaRPr>
          </a:p>
          <a:p>
            <a:pPr marL="254000" lvl="0" indent="-342900">
              <a:buClr>
                <a:srgbClr val="666666"/>
              </a:buClr>
              <a:buSzPts val="1400"/>
            </a:pPr>
            <a:r>
              <a:rPr lang="en-GB" sz="1865" dirty="0"/>
              <a:t>Implemented at the </a:t>
            </a:r>
            <a:r>
              <a:rPr lang="en-GB" sz="1865" b="1" dirty="0" smtClean="0"/>
              <a:t>CRG (Centre </a:t>
            </a:r>
            <a:r>
              <a:rPr lang="en-GB" sz="1865" b="1" dirty="0"/>
              <a:t>de Regulacio </a:t>
            </a:r>
            <a:r>
              <a:rPr lang="en-GB" sz="1865" b="1" dirty="0" smtClean="0"/>
              <a:t>Genomica)</a:t>
            </a:r>
            <a:endParaRPr sz="1865" dirty="0">
              <a:solidFill>
                <a:srgbClr val="666666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39101" y="0"/>
            <a:ext cx="4935464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1617" y="291000"/>
            <a:ext cx="2603500" cy="6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 charset="0"/>
              </a:rPr>
              <a:t>NF-core community</a:t>
            </a:r>
            <a:endParaRPr lang="de-DE">
              <a:latin typeface="Calibri" charset="0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626491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865" b="1" dirty="0">
                <a:solidFill>
                  <a:srgbClr val="666666"/>
                </a:solidFill>
                <a:latin typeface="Calibri" charset="0"/>
              </a:rPr>
              <a:t>Open source</a:t>
            </a:r>
            <a:r>
              <a:rPr lang="de-DE" sz="1865" dirty="0">
                <a:solidFill>
                  <a:srgbClr val="666666"/>
                </a:solidFill>
                <a:latin typeface="Calibri" charset="0"/>
              </a:rPr>
              <a:t> community that can be joined by anyone interested</a:t>
            </a:r>
            <a:endParaRPr lang="de-DE" sz="1865" dirty="0">
              <a:solidFill>
                <a:srgbClr val="666666"/>
              </a:solidFill>
              <a:latin typeface="Calibri" charset="0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865" dirty="0">
                <a:solidFill>
                  <a:srgbClr val="666666"/>
                </a:solidFill>
                <a:latin typeface="Calibri" charset="0"/>
              </a:rPr>
              <a:t>Provide resources and templates to develop bioinformatics pipelines</a:t>
            </a:r>
            <a:endParaRPr lang="de-DE" sz="1865" dirty="0">
              <a:solidFill>
                <a:srgbClr val="666666"/>
              </a:solidFill>
              <a:latin typeface="Calibri" charset="0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675" dirty="0">
                <a:solidFill>
                  <a:srgbClr val="666666"/>
                </a:solidFill>
                <a:latin typeface="Calibri" charset="0"/>
              </a:rPr>
              <a:t>The only requisite to create a new pipeline under NF-core is that there is not one already that does the same thing. If this is the case, you are encouraged to join efforts with others in the existing pipeline</a:t>
            </a:r>
            <a:endParaRPr lang="de-DE" sz="1675" dirty="0">
              <a:solidFill>
                <a:srgbClr val="666666"/>
              </a:solidFill>
              <a:latin typeface="Calibri" charset="0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endParaRPr lang="de-DE" sz="1675" dirty="0">
              <a:solidFill>
                <a:srgbClr val="666666"/>
              </a:solidFill>
              <a:latin typeface="Calibri" charset="0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endParaRPr lang="de-DE" sz="1675" dirty="0">
              <a:solidFill>
                <a:srgbClr val="666666"/>
              </a:solidFill>
              <a:latin typeface="Calibri" charset="0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860" dirty="0">
                <a:solidFill>
                  <a:srgbClr val="666666"/>
                </a:solidFill>
                <a:latin typeface="Calibri" charset="0"/>
              </a:rPr>
              <a:t>Ewels, P.A., Peltzer, A., Fillinger, S. et al. The nf-core framework for community-curated bioinformatics pipelines. Nat Biotechnol 38, 276–278 (2020). https://doi.org/10.1038/s41587-020-0439-x</a:t>
            </a:r>
            <a:endParaRPr lang="de-DE" sz="1860" dirty="0">
              <a:solidFill>
                <a:srgbClr val="666666"/>
              </a:solidFill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2320" y="1487170"/>
            <a:ext cx="4765040" cy="483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Nextflow - auditing a </a:t>
            </a:r>
            <a:r>
              <a:rPr lang="en-GB" dirty="0" smtClean="0"/>
              <a:t>BWA+deduplication workflow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71" y="2696003"/>
            <a:ext cx="5281915" cy="2288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44" y="2696267"/>
            <a:ext cx="5281916" cy="2362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Outline of session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de-DE" sz="2000">
                <a:latin typeface="Calibri" charset="0"/>
                <a:sym typeface="+mn-ea"/>
              </a:rPr>
              <a:t>Package managers and virtual environments</a:t>
            </a:r>
            <a:endParaRPr lang="de-DE" sz="2000">
              <a:latin typeface="Calibri" charset="0"/>
              <a:sym typeface="+mn-ea"/>
            </a:endParaRPr>
          </a:p>
          <a:p>
            <a:r>
              <a:rPr lang="de-DE" sz="2000">
                <a:latin typeface="Calibri" charset="0"/>
                <a:sym typeface="+mn-ea"/>
              </a:rPr>
              <a:t>Workflow managers</a:t>
            </a:r>
            <a:endParaRPr lang="de-DE" sz="2000">
              <a:latin typeface="Calibri" charset="0"/>
              <a:sym typeface="+mn-ea"/>
            </a:endParaRPr>
          </a:p>
          <a:p>
            <a:r>
              <a:rPr lang="de-DE">
                <a:latin typeface="Calibri" charset="0"/>
              </a:rPr>
              <a:t>Nextflow tutorial</a:t>
            </a:r>
            <a:endParaRPr lang="de-DE">
              <a:latin typeface="Calibri" charset="0"/>
            </a:endParaRPr>
          </a:p>
          <a:p>
            <a:r>
              <a:rPr lang="en-US" altLang="de-DE">
                <a:latin typeface="Calibri" charset="0"/>
              </a:rPr>
              <a:t>Computational pipelines - part II</a:t>
            </a:r>
            <a:endParaRPr lang="en-US" altLang="de-DE">
              <a:latin typeface="Calibri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Reproducibility and numerical stability</a:t>
            </a:r>
            <a:endParaRPr lang="en-GB"/>
          </a:p>
        </p:txBody>
      </p:sp>
      <p:sp>
        <p:nvSpPr>
          <p:cNvPr id="139" name="Google Shape;139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Different platforms with different floating point implementations may lead to different results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Virtualization solutions. Docker and singularity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Repositories of docker images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u="sng">
                <a:solidFill>
                  <a:schemeClr val="hlink"/>
                </a:solidFill>
                <a:hlinkClick r:id="rId1"/>
              </a:rPr>
              <a:t>https://biocontainers.pro/#/</a:t>
            </a:r>
            <a:endParaRPr lang="en-GB" u="sng">
              <a:solidFill>
                <a:schemeClr val="hlink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Private images can be served through solutions like artifactory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https://jfrog.com/artifactory/</a:t>
            </a:r>
            <a:endParaRPr lang="en-GB" u="sng">
              <a:solidFill>
                <a:schemeClr val="hlink"/>
              </a:solidFill>
              <a:hlinkClick r:id="rId2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3095" y="4068445"/>
            <a:ext cx="7292975" cy="2407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>
                <a:latin typeface="Calibri" charset="0"/>
                <a:sym typeface="+mn-ea"/>
              </a:rPr>
              <a:t>Nextflow tutorial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610100"/>
            <a:ext cx="10194290" cy="647700"/>
          </a:xfrm>
        </p:spPr>
        <p:txBody>
          <a:bodyPr/>
          <a:p>
            <a:r>
              <a:rPr lang="en-US"/>
              <a:t>https://github.com/TRON-Bioinformatics/tronflow/tree/master/tutorial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3750945"/>
            <a:ext cx="10137140" cy="811530"/>
          </a:xfrm>
        </p:spPr>
        <p:txBody>
          <a:bodyPr>
            <a:normAutofit fontScale="90000"/>
          </a:bodyPr>
          <a:p>
            <a:r>
              <a:rPr lang="de-DE" altLang="en-US">
                <a:latin typeface="Calibri" charset="0"/>
                <a:sym typeface="+mn-ea"/>
              </a:rPr>
              <a:t>C</a:t>
            </a:r>
            <a:r>
              <a:rPr lang="en-US">
                <a:sym typeface="+mn-ea"/>
              </a:rPr>
              <a:t>omputational genomics pipelines</a:t>
            </a:r>
            <a:r>
              <a:rPr lang="de-DE" altLang="en-US">
                <a:latin typeface="Calibri" charset="0"/>
                <a:sym typeface="+mn-ea"/>
              </a:rPr>
              <a:t> - part II</a:t>
            </a:r>
            <a:endParaRPr lang="de-DE" altLang="en-US">
              <a:latin typeface="Calibri" charset="0"/>
              <a:sym typeface="+mn-e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DNA vs RNA pipelines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5207635" y="237490"/>
            <a:ext cx="1457960" cy="49657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de-DE" sz="1200">
                <a:latin typeface="Calibri" charset="0"/>
              </a:rPr>
              <a:t>DNA (WGS, WES, panel seq)</a:t>
            </a:r>
            <a:endParaRPr lang="en-US" altLang="de-DE" sz="1200">
              <a:latin typeface="Calibri" charset="0"/>
            </a:endParaRPr>
          </a:p>
        </p:txBody>
      </p:sp>
      <p:sp>
        <p:nvSpPr>
          <p:cNvPr id="7" name="Folded Corner 6"/>
          <p:cNvSpPr/>
          <p:nvPr/>
        </p:nvSpPr>
        <p:spPr>
          <a:xfrm>
            <a:off x="5334635" y="1126490"/>
            <a:ext cx="1203325" cy="4648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latin typeface="Calibri" charset="0"/>
              </a:rPr>
              <a:t>FASTQ</a:t>
            </a:r>
            <a:endParaRPr lang="de-DE" altLang="en-US" sz="1400">
              <a:latin typeface="Calibri" charset="0"/>
            </a:endParaRPr>
          </a:p>
        </p:txBody>
      </p:sp>
      <p:cxnSp>
        <p:nvCxnSpPr>
          <p:cNvPr id="8" name="Straight Arrow Connector 7"/>
          <p:cNvCxnSpPr>
            <a:stCxn id="6" idx="2"/>
            <a:endCxn id="7" idx="0"/>
          </p:cNvCxnSpPr>
          <p:nvPr/>
        </p:nvCxnSpPr>
        <p:spPr>
          <a:xfrm>
            <a:off x="5936615" y="734060"/>
            <a:ext cx="0" cy="39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ded Corner 8"/>
          <p:cNvSpPr/>
          <p:nvPr/>
        </p:nvSpPr>
        <p:spPr>
          <a:xfrm>
            <a:off x="3148330" y="1888490"/>
            <a:ext cx="1435100" cy="53213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latin typeface="Calibri" charset="0"/>
              </a:rPr>
              <a:t>Reference</a:t>
            </a:r>
            <a:br>
              <a:rPr lang="de-DE" altLang="en-US" sz="1400">
                <a:latin typeface="Calibri" charset="0"/>
              </a:rPr>
            </a:br>
            <a:r>
              <a:rPr lang="de-DE" altLang="en-US" sz="1400">
                <a:latin typeface="Calibri" charset="0"/>
              </a:rPr>
              <a:t>FASTA</a:t>
            </a:r>
            <a:endParaRPr lang="de-DE" altLang="en-US" sz="1400">
              <a:latin typeface="Calibri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133340" y="1929130"/>
            <a:ext cx="1637665" cy="4540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600">
                <a:latin typeface="Calibri" charset="0"/>
              </a:rPr>
              <a:t>alignment</a:t>
            </a:r>
            <a:endParaRPr lang="de-DE" altLang="en-US" sz="1600">
              <a:latin typeface="Calibri" charset="0"/>
            </a:endParaRPr>
          </a:p>
        </p:txBody>
      </p:sp>
      <p:cxnSp>
        <p:nvCxnSpPr>
          <p:cNvPr id="11" name="Straight Arrow Connector 10"/>
          <p:cNvCxnSpPr>
            <a:stCxn id="7" idx="2"/>
            <a:endCxn id="10" idx="0"/>
          </p:cNvCxnSpPr>
          <p:nvPr/>
        </p:nvCxnSpPr>
        <p:spPr>
          <a:xfrm>
            <a:off x="5936615" y="1591310"/>
            <a:ext cx="15875" cy="3378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>
            <a:off x="4583430" y="2154555"/>
            <a:ext cx="54991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lded Corner 12"/>
          <p:cNvSpPr/>
          <p:nvPr/>
        </p:nvSpPr>
        <p:spPr>
          <a:xfrm>
            <a:off x="5230495" y="2827020"/>
            <a:ext cx="1428115" cy="4648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>
                <a:latin typeface="Calibri" charset="0"/>
              </a:rPr>
              <a:t>SAM/BAM</a:t>
            </a:r>
            <a:endParaRPr lang="de-DE" altLang="en-US">
              <a:latin typeface="Calibri" charset="0"/>
            </a:endParaRPr>
          </a:p>
        </p:txBody>
      </p:sp>
      <p:cxnSp>
        <p:nvCxnSpPr>
          <p:cNvPr id="14" name="Straight Arrow Connector 13"/>
          <p:cNvCxnSpPr>
            <a:stCxn id="10" idx="2"/>
            <a:endCxn id="13" idx="0"/>
          </p:cNvCxnSpPr>
          <p:nvPr/>
        </p:nvCxnSpPr>
        <p:spPr>
          <a:xfrm flipH="1">
            <a:off x="5944870" y="2383155"/>
            <a:ext cx="7620" cy="443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133340" y="3618230"/>
            <a:ext cx="1637665" cy="10998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 sz="1400">
                <a:latin typeface="Calibri" charset="0"/>
              </a:rPr>
              <a:t>variant calling</a:t>
            </a:r>
            <a:r>
              <a:rPr lang="en-US" altLang="de-DE" sz="1400">
                <a:latin typeface="Calibri" charset="0"/>
              </a:rPr>
              <a:t> (germline, somatic, small, large or structural)</a:t>
            </a:r>
            <a:endParaRPr lang="en-US" altLang="de-DE" sz="1400">
              <a:latin typeface="Calibri" charset="0"/>
            </a:endParaRPr>
          </a:p>
        </p:txBody>
      </p:sp>
      <p:cxnSp>
        <p:nvCxnSpPr>
          <p:cNvPr id="16" name="Straight Arrow Connector 15"/>
          <p:cNvCxnSpPr>
            <a:endCxn id="15" idx="0"/>
          </p:cNvCxnSpPr>
          <p:nvPr/>
        </p:nvCxnSpPr>
        <p:spPr>
          <a:xfrm flipH="1">
            <a:off x="5952490" y="2859405"/>
            <a:ext cx="7620" cy="758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lded Corner 16"/>
          <p:cNvSpPr/>
          <p:nvPr/>
        </p:nvSpPr>
        <p:spPr>
          <a:xfrm>
            <a:off x="5262880" y="4991100"/>
            <a:ext cx="1428115" cy="4648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de-DE" altLang="en-US">
                <a:latin typeface="Calibri" charset="0"/>
              </a:rPr>
              <a:t>VCF</a:t>
            </a:r>
            <a:endParaRPr lang="de-DE" altLang="en-US">
              <a:latin typeface="Calibri" charset="0"/>
            </a:endParaRPr>
          </a:p>
        </p:txBody>
      </p:sp>
      <p:cxnSp>
        <p:nvCxnSpPr>
          <p:cNvPr id="18" name="Straight Arrow Connector 17"/>
          <p:cNvCxnSpPr>
            <a:stCxn id="15" idx="2"/>
          </p:cNvCxnSpPr>
          <p:nvPr/>
        </p:nvCxnSpPr>
        <p:spPr>
          <a:xfrm flipH="1">
            <a:off x="5941060" y="4718050"/>
            <a:ext cx="11430" cy="253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959350" y="5796915"/>
            <a:ext cx="1994535" cy="791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de-DE">
                <a:latin typeface="Calibri" charset="0"/>
              </a:rPr>
              <a:t>Interpretation</a:t>
            </a:r>
            <a:endParaRPr lang="en-US" altLang="de-DE">
              <a:latin typeface="Calibri" charset="0"/>
            </a:endParaRPr>
          </a:p>
        </p:txBody>
      </p:sp>
      <p:cxnSp>
        <p:nvCxnSpPr>
          <p:cNvPr id="35" name="Straight Arrow Connector 34"/>
          <p:cNvCxnSpPr>
            <a:stCxn id="17" idx="2"/>
            <a:endCxn id="34" idx="0"/>
          </p:cNvCxnSpPr>
          <p:nvPr/>
        </p:nvCxnSpPr>
        <p:spPr>
          <a:xfrm flipH="1">
            <a:off x="5956935" y="5455920"/>
            <a:ext cx="20320" cy="3409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885" y="885825"/>
            <a:ext cx="5017770" cy="43472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1800"/>
              <a:t>Computational genomics pipelines - interpretation and variant annotation</a:t>
            </a:r>
            <a:endParaRPr lang="en-US" sz="1800"/>
          </a:p>
        </p:txBody>
      </p:sp>
      <p:sp>
        <p:nvSpPr>
          <p:cNvPr id="7" name="Text Box 6"/>
          <p:cNvSpPr txBox="1"/>
          <p:nvPr/>
        </p:nvSpPr>
        <p:spPr>
          <a:xfrm>
            <a:off x="7447280" y="5913120"/>
            <a:ext cx="3383280" cy="521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sz="1400"/>
              <a:t>Standard input: 	VCF</a:t>
            </a:r>
            <a:br>
              <a:rPr lang="en-US" sz="1400"/>
            </a:br>
            <a:r>
              <a:rPr lang="en-US" sz="1400"/>
              <a:t>Standard output: 	VCF</a:t>
            </a:r>
            <a:endParaRPr lang="en-US" sz="140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47700" y="1509395"/>
            <a:ext cx="5233670" cy="51104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Annotation is the process of adding information to mutations</a:t>
            </a:r>
            <a:endParaRPr lang="en-US" sz="1400"/>
          </a:p>
          <a:p>
            <a:pPr lvl="1"/>
            <a:r>
              <a:rPr lang="en-US" sz="1200"/>
              <a:t>Technical annotations are related with the technical details of the mutation detection</a:t>
            </a:r>
            <a:endParaRPr lang="en-US" sz="1200"/>
          </a:p>
          <a:p>
            <a:pPr lvl="1"/>
            <a:r>
              <a:rPr lang="en-US" sz="1200"/>
              <a:t>Functional annotations aim to represent the consequence and impact on the gene products and phenotype</a:t>
            </a:r>
            <a:endParaRPr lang="en-US" sz="1200"/>
          </a:p>
          <a:p>
            <a:r>
              <a:rPr lang="en-US" sz="1400"/>
              <a:t>Challenges:</a:t>
            </a:r>
            <a:endParaRPr lang="en-US" sz="1400"/>
          </a:p>
          <a:p>
            <a:pPr lvl="1"/>
            <a:r>
              <a:rPr lang="en-US" sz="1200"/>
              <a:t>Use the right annotation version!</a:t>
            </a:r>
            <a:endParaRPr lang="en-US" sz="1200"/>
          </a:p>
          <a:p>
            <a:pPr lvl="1"/>
            <a:r>
              <a:rPr lang="en-US" sz="1200"/>
              <a:t>Mutations must be assessed holistically rather than individually</a:t>
            </a:r>
            <a:endParaRPr lang="en-US" sz="1200"/>
          </a:p>
          <a:p>
            <a:pPr lvl="1"/>
            <a:r>
              <a:rPr lang="en-US" sz="1200"/>
              <a:t>The representation of mutations should be normalized</a:t>
            </a:r>
            <a:endParaRPr lang="en-US" sz="1200"/>
          </a:p>
          <a:p>
            <a:pPr lvl="0"/>
            <a:r>
              <a:rPr lang="en-US" sz="1400"/>
              <a:t>Tools</a:t>
            </a:r>
            <a:endParaRPr lang="en-US" sz="1400"/>
          </a:p>
          <a:p>
            <a:pPr lvl="1"/>
            <a:r>
              <a:rPr lang="en-US" sz="1200"/>
              <a:t>bcftools csq</a:t>
            </a:r>
            <a:endParaRPr lang="en-US" sz="1200"/>
          </a:p>
          <a:p>
            <a:pPr lvl="1"/>
            <a:r>
              <a:rPr lang="en-US" sz="1200"/>
              <a:t>SnpEff</a:t>
            </a:r>
            <a:endParaRPr lang="en-US" sz="1200"/>
          </a:p>
          <a:p>
            <a:pPr lvl="1"/>
            <a:r>
              <a:rPr lang="en-US" sz="1200"/>
              <a:t>annovar</a:t>
            </a:r>
            <a:endParaRPr lang="en-US" sz="1200"/>
          </a:p>
          <a:p>
            <a:pPr lvl="0"/>
            <a:r>
              <a:rPr lang="en-US" sz="1400"/>
              <a:t>Applications:</a:t>
            </a:r>
            <a:endParaRPr lang="en-US" sz="1400"/>
          </a:p>
          <a:p>
            <a:pPr lvl="1"/>
            <a:r>
              <a:rPr lang="en-US" sz="1200"/>
              <a:t>Any prioritization of mutations requires functional annotations</a:t>
            </a:r>
            <a:endParaRPr lang="en-US" sz="1200"/>
          </a:p>
          <a:p>
            <a:pPr lvl="1"/>
            <a:r>
              <a:rPr lang="en-US" sz="1200"/>
              <a:t>The separation of false from true call require technical annotations</a:t>
            </a:r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8740" y="1349375"/>
            <a:ext cx="5257165" cy="36556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8100"/>
          </a:effectLst>
        </p:spPr>
      </p:pic>
      <p:sp>
        <p:nvSpPr>
          <p:cNvPr id="12" name="TextBox 11"/>
          <p:cNvSpPr txBox="1"/>
          <p:nvPr/>
        </p:nvSpPr>
        <p:spPr>
          <a:xfrm>
            <a:off x="6252845" y="5259705"/>
            <a:ext cx="5738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000" i="1" dirty="0" smtClean="0"/>
              <a:t>Adrian Tan, </a:t>
            </a:r>
            <a:r>
              <a:rPr lang="en-US" sz="1000" i="1" dirty="0" err="1" smtClean="0"/>
              <a:t>Gonçalo</a:t>
            </a:r>
            <a:r>
              <a:rPr lang="en-US" sz="1000" i="1" dirty="0" smtClean="0"/>
              <a:t> R. </a:t>
            </a:r>
            <a:r>
              <a:rPr lang="en-US" sz="1000" i="1" dirty="0" err="1" smtClean="0"/>
              <a:t>Abecasis</a:t>
            </a:r>
            <a:r>
              <a:rPr lang="en-US" sz="1000" i="1" dirty="0" smtClean="0"/>
              <a:t> and Hyun Min Kang. Unified Representation of Genetic Variants. Bioinformatics (2015) 31(13): 2202-2204</a:t>
            </a:r>
            <a:endParaRPr lang="en-US" sz="1000" i="1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Bibliography and further reading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GB" i="1" dirty="0">
                <a:solidFill>
                  <a:srgbClr val="666666"/>
                </a:solidFill>
                <a:sym typeface="+mn-ea"/>
              </a:rPr>
              <a:t>Di Tommaso, P., Chatzou, M., Floden, E. W., Barja, P. P., Palumbo, E., &amp; Notredame, C. (2017). Nextflow enables reproducible computational workflows. Nature Biotechnology, 35(4), 316–319. </a:t>
            </a:r>
            <a:r>
              <a:rPr lang="en-GB" i="1" dirty="0">
                <a:solidFill>
                  <a:srgbClr val="666666"/>
                </a:solidFill>
                <a:sym typeface="+mn-ea"/>
                <a:hlinkClick r:id="rId1"/>
              </a:rPr>
              <a:t>https://</a:t>
            </a:r>
            <a:r>
              <a:rPr lang="en-GB" i="1" dirty="0" smtClean="0">
                <a:solidFill>
                  <a:srgbClr val="666666"/>
                </a:solidFill>
                <a:sym typeface="+mn-ea"/>
                <a:hlinkClick r:id="rId1"/>
              </a:rPr>
              <a:t>doi.org/10.1038/nbt.3820</a:t>
            </a:r>
            <a:endParaRPr lang="en-GB" i="1" dirty="0" smtClean="0">
              <a:solidFill>
                <a:srgbClr val="666666"/>
              </a:solidFill>
              <a:sym typeface="+mn-ea"/>
              <a:hlinkClick r:id="rId1"/>
            </a:endParaRPr>
          </a:p>
          <a:p>
            <a:r>
              <a:rPr lang="de-DE" dirty="0">
                <a:solidFill>
                  <a:srgbClr val="666666"/>
                </a:solidFill>
                <a:latin typeface="Calibri" charset="0"/>
                <a:sym typeface="+mn-ea"/>
              </a:rPr>
              <a:t>Ewels, P.A., Peltzer, A., Fillinger, S. et al. The nf-core framework for community-curated bioinformatics pipelines. Nat Biotechnol 38, 276–278 (2020). </a:t>
            </a:r>
            <a:r>
              <a:rPr lang="de-DE" dirty="0">
                <a:solidFill>
                  <a:srgbClr val="666666"/>
                </a:solidFill>
                <a:latin typeface="Calibri" charset="0"/>
                <a:sym typeface="+mn-ea"/>
                <a:hlinkClick r:id="rId2" tooltip="" action="ppaction://hlinkfile"/>
              </a:rPr>
              <a:t>https://doi.org/10.1038/s41587-020-0439-x</a:t>
            </a:r>
            <a:endParaRPr lang="en-US"/>
          </a:p>
          <a:p>
            <a:r>
              <a:rPr lang="en-US"/>
              <a:t>Grüning, Björn, Ryan Dale, Andreas Sjödin, Brad A. Chapman, Jillian Rowe, Christopher H. Tomkins-Tinch, Renan Valieris, and Johannes Köster. 2018. “Bioconda: Sustainable and Comprehensive Software Distribution for the Life Sciences.” Nature Methods 15 (7): 475–76. </a:t>
            </a:r>
            <a:r>
              <a:rPr lang="en-US">
                <a:hlinkClick r:id="rId3" tooltip="" action="ppaction://hlinkfile"/>
              </a:rPr>
              <a:t>https://doi.org/10.1038/s41592-018-0046-7</a:t>
            </a:r>
            <a:r>
              <a:rPr lang="en-US"/>
              <a:t>.</a:t>
            </a:r>
            <a:endParaRPr lang="en-US"/>
          </a:p>
          <a:p>
            <a:pPr lvl="0"/>
            <a:r>
              <a:rPr lang="de-DE" dirty="0" err="1">
                <a:sym typeface="+mn-ea"/>
              </a:rPr>
              <a:t>Nextflow</a:t>
            </a:r>
            <a:r>
              <a:rPr lang="de-DE" dirty="0">
                <a:sym typeface="+mn-ea"/>
              </a:rPr>
              <a:t> </a:t>
            </a:r>
            <a:r>
              <a:rPr lang="de-DE" dirty="0" err="1">
                <a:sym typeface="+mn-ea"/>
              </a:rPr>
              <a:t>documentation</a:t>
            </a:r>
            <a:r>
              <a:rPr lang="de-DE" dirty="0">
                <a:sym typeface="+mn-ea"/>
              </a:rPr>
              <a:t> </a:t>
            </a:r>
            <a:r>
              <a:rPr lang="de-DE" dirty="0">
                <a:sym typeface="+mn-ea"/>
                <a:hlinkClick r:id="rId4"/>
              </a:rPr>
              <a:t>https://</a:t>
            </a:r>
            <a:r>
              <a:rPr lang="de-DE" dirty="0" smtClean="0">
                <a:sym typeface="+mn-ea"/>
                <a:hlinkClick r:id="rId4"/>
              </a:rPr>
              <a:t>www.nextflow.io/docs/latest/index.html</a:t>
            </a:r>
            <a:endParaRPr lang="de-DE" dirty="0" smtClean="0"/>
          </a:p>
          <a:p>
            <a:pPr lvl="0"/>
            <a:r>
              <a:rPr lang="de-DE" dirty="0">
                <a:sym typeface="+mn-ea"/>
              </a:rPr>
              <a:t>Common </a:t>
            </a:r>
            <a:r>
              <a:rPr lang="en-US" altLang="de-DE" dirty="0">
                <a:sym typeface="+mn-ea"/>
              </a:rPr>
              <a:t>Nextflow </a:t>
            </a:r>
            <a:r>
              <a:rPr lang="de-DE" dirty="0" err="1">
                <a:sym typeface="+mn-ea"/>
              </a:rPr>
              <a:t>patterns</a:t>
            </a:r>
            <a:r>
              <a:rPr lang="de-DE" dirty="0">
                <a:sym typeface="+mn-ea"/>
              </a:rPr>
              <a:t>: </a:t>
            </a:r>
            <a:r>
              <a:rPr lang="de-DE" dirty="0">
                <a:sym typeface="+mn-ea"/>
                <a:hlinkClick r:id="rId5"/>
              </a:rPr>
              <a:t>https://</a:t>
            </a:r>
            <a:r>
              <a:rPr lang="de-DE" dirty="0" smtClean="0">
                <a:sym typeface="+mn-ea"/>
                <a:hlinkClick r:id="rId5"/>
              </a:rPr>
              <a:t>nextflow-io.github.io/patterns/index.html</a:t>
            </a:r>
            <a:endParaRPr lang="de-DE" dirty="0" smtClean="0">
              <a:sym typeface="+mn-ea"/>
              <a:hlinkClick r:id="rId5"/>
            </a:endParaRPr>
          </a:p>
          <a:p>
            <a:pPr lvl="0"/>
            <a:r>
              <a:rPr lang="en-US"/>
              <a:t>Tan, Adrian, Gonçalo R. Abecasis, and Hyun Min Kang. 2015. “Unified Representation of Genetic Variants.” Bioinformatics 31 (13): 2202–4. </a:t>
            </a:r>
            <a:r>
              <a:rPr lang="en-US">
                <a:hlinkClick r:id="rId6" tooltip="" action="ppaction://hlinkfile"/>
              </a:rPr>
              <a:t>https://doi.org/10.1093/bioinformatics/btv112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>
                <a:latin typeface="Calibri" charset="0"/>
                <a:sym typeface="+mn-ea"/>
              </a:rPr>
              <a:t>Package managers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... and virtual environments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Motivation of package managers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6054090" cy="4351655"/>
          </a:xfrm>
        </p:spPr>
        <p:txBody>
          <a:bodyPr>
            <a:normAutofit/>
          </a:bodyPr>
          <a:lstStyle/>
          <a:p>
            <a:r>
              <a:rPr lang="de-DE" altLang="en-US" sz="1800" b="1" dirty="0" smtClean="0">
                <a:latin typeface="Calibri" charset="0"/>
              </a:rPr>
              <a:t>Facilitate installation</a:t>
            </a:r>
            <a:r>
              <a:rPr lang="de-DE" altLang="en-US" sz="1800" dirty="0" smtClean="0">
                <a:latin typeface="Calibri" charset="0"/>
              </a:rPr>
              <a:t> of dependencies</a:t>
            </a:r>
            <a:endParaRPr lang="de-DE" altLang="en-US" sz="1800" dirty="0" smtClean="0">
              <a:latin typeface="Calibri" charset="0"/>
            </a:endParaRPr>
          </a:p>
          <a:p>
            <a:r>
              <a:rPr lang="de-DE" altLang="en-US" sz="1800" dirty="0" smtClean="0">
                <a:latin typeface="Calibri" charset="0"/>
              </a:rPr>
              <a:t>Automate management of the </a:t>
            </a:r>
            <a:r>
              <a:rPr lang="de-DE" altLang="en-US" sz="1800" b="1" dirty="0" smtClean="0">
                <a:latin typeface="Calibri" charset="0"/>
              </a:rPr>
              <a:t>dependency tree</a:t>
            </a:r>
            <a:endParaRPr lang="de-DE" altLang="en-US" sz="1800" b="1" dirty="0" smtClean="0">
              <a:latin typeface="Calibri" charset="0"/>
            </a:endParaRPr>
          </a:p>
          <a:p>
            <a:r>
              <a:rPr lang="de-DE" altLang="en-US" sz="1800" dirty="0" smtClean="0">
                <a:latin typeface="Calibri" charset="0"/>
              </a:rPr>
              <a:t>Avoid </a:t>
            </a:r>
            <a:r>
              <a:rPr lang="de-DE" altLang="en-US" sz="1800" b="1" dirty="0" smtClean="0">
                <a:latin typeface="Calibri" charset="0"/>
              </a:rPr>
              <a:t>dependency hell</a:t>
            </a:r>
            <a:endParaRPr lang="de-DE" altLang="en-US" sz="1800" b="1" dirty="0" smtClean="0">
              <a:latin typeface="Calibri" charset="0"/>
            </a:endParaRPr>
          </a:p>
          <a:p>
            <a:endParaRPr lang="en-US" sz="1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95" y="1584325"/>
            <a:ext cx="3430905" cy="39312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20130" y="6004560"/>
            <a:ext cx="560006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900">
                <a:latin typeface="Calibri" charset="0"/>
              </a:rPr>
              <a:t>Source: </a:t>
            </a:r>
            <a:r>
              <a:rPr lang="de-DE" altLang="en-US" sz="900">
                <a:latin typeface="Calibri" charset="0"/>
                <a:hlinkClick r:id="rId2" tooltip="" action="ppaction://hlinkfile"/>
              </a:rPr>
              <a:t>https://medium.com/knerd/the-nine-circles-of-python-dependency-hell-481d53e3e025</a:t>
            </a:r>
            <a:endParaRPr lang="de-DE" altLang="en-US" sz="900">
              <a:latin typeface="Calibri" charset="0"/>
              <a:hlinkClick r:id="rId2" tooltip="" action="ppaction://hlinkfi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Motivation of virtual environments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5259705" cy="435165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Avoid collisions</a:t>
            </a:r>
            <a:r>
              <a:rPr lang="en-US" sz="1800" dirty="0" smtClean="0"/>
              <a:t> between the dependencies of multiple development projects</a:t>
            </a:r>
            <a:endParaRPr lang="de-DE" sz="1800" dirty="0"/>
          </a:p>
          <a:p>
            <a:r>
              <a:rPr lang="en-US" sz="1800" b="1" dirty="0" smtClean="0"/>
              <a:t>Decentralize</a:t>
            </a:r>
            <a:r>
              <a:rPr lang="en-US" sz="1800" dirty="0" smtClean="0"/>
              <a:t> dependency management</a:t>
            </a:r>
            <a:endParaRPr lang="en-US" sz="1800" dirty="0" smtClean="0"/>
          </a:p>
          <a:p>
            <a:r>
              <a:rPr lang="en-US" sz="1800" dirty="0" smtClean="0"/>
              <a:t>Enforce </a:t>
            </a:r>
            <a:r>
              <a:rPr lang="en-US" sz="1800" b="1" dirty="0" smtClean="0"/>
              <a:t>reproducibility and traceability</a:t>
            </a:r>
            <a:r>
              <a:rPr lang="en-US" sz="1800" dirty="0" smtClean="0"/>
              <a:t> of results</a:t>
            </a:r>
            <a:endParaRPr lang="en-US" sz="1800" dirty="0" smtClean="0"/>
          </a:p>
          <a:p>
            <a:r>
              <a:rPr lang="en-US" sz="1800" b="1" dirty="0" smtClean="0"/>
              <a:t>Enable experimentation</a:t>
            </a:r>
            <a:r>
              <a:rPr lang="en-US" sz="1800" dirty="0" smtClean="0"/>
              <a:t> with new libraries without unwanted side </a:t>
            </a:r>
            <a:r>
              <a:rPr lang="en-US" sz="1800" dirty="0" smtClean="0"/>
              <a:t>effects</a:t>
            </a:r>
            <a:endParaRPr lang="en-US" sz="1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sp>
        <p:nvSpPr>
          <p:cNvPr id="5" name="Text Box 4"/>
          <p:cNvSpPr txBox="1"/>
          <p:nvPr/>
        </p:nvSpPr>
        <p:spPr>
          <a:xfrm>
            <a:off x="6120130" y="6004560"/>
            <a:ext cx="540639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900">
                <a:latin typeface="Calibri" charset="0"/>
              </a:rPr>
              <a:t>Source: </a:t>
            </a:r>
            <a:r>
              <a:rPr lang="de-DE" altLang="en-US" sz="900">
                <a:latin typeface="Calibri" charset="0"/>
                <a:hlinkClick r:id="rId1" tooltip="" action="ppaction://hlinkfile"/>
              </a:rPr>
              <a:t>https://serpapi.com/blog/python-virtual-environments-using-virtualenv-and-poetry/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65" y="1421765"/>
            <a:ext cx="5567045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Motivation of virtual environments (dramatized)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We want to avoid this situation</a:t>
            </a:r>
            <a:r>
              <a:rPr lang="de-DE" altLang="en-US" sz="1800" dirty="0" smtClean="0">
                <a:latin typeface="Calibri" charset="0"/>
              </a:rPr>
              <a:t> illustrating a collision in a centralized environment</a:t>
            </a:r>
            <a:endParaRPr lang="en-US" sz="1800" dirty="0" smtClean="0"/>
          </a:p>
          <a:p>
            <a:pPr marL="0" indent="0">
              <a:buNone/>
            </a:pPr>
            <a:endParaRPr lang="en-US" sz="700" dirty="0" smtClean="0"/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_1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dear admin, I need library X upgraded to version 2.0.0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Admin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done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_1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thanks!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[… time goes by…]</a:t>
            </a:r>
            <a:endParaRPr lang="en-US" sz="9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2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why is this not working</a:t>
            </a:r>
            <a:r>
              <a:rPr lang="de-DE" alt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 when it used to work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?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[… more time goes by during which </a:t>
            </a:r>
            <a:r>
              <a:rPr lang="de-DE" altLang="en-US" sz="9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9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de-DE" altLang="en-US" sz="9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2</a:t>
            </a:r>
            <a:r>
              <a:rPr lang="en-US" sz="9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 may have lost some hair…]</a:t>
            </a:r>
            <a:endParaRPr lang="en-US" sz="9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2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dear admin, I just found out that my code needs library X version 1.0.0 can you downgrade it?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de-DE" altLang="en-US" sz="1000" dirty="0" smtClean="0">
                <a:solidFill>
                  <a:schemeClr val="tx1"/>
                </a:solidFill>
                <a:latin typeface="Calibri" charset="0"/>
                <a:cs typeface="FreeMono" panose="020F0409020205020404" charset="0"/>
              </a:rPr>
              <a:t>Alternative 1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Admin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</a:t>
            </a:r>
            <a:r>
              <a:rPr lang="en-US" sz="1000" dirty="0" err="1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Errrrrr</a:t>
            </a: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… can you upgrade your 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code?</a:t>
            </a:r>
            <a:endParaRPr lang="en-US" sz="1000" dirty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endParaRPr lang="de-DE" altLang="en-US" sz="1000" dirty="0" smtClean="0">
              <a:solidFill>
                <a:schemeClr val="tx1"/>
              </a:solidFill>
              <a:latin typeface="Calibri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de-DE" altLang="en-US" sz="1000" dirty="0" smtClean="0">
                <a:solidFill>
                  <a:schemeClr val="tx1"/>
                </a:solidFill>
                <a:latin typeface="Calibri" charset="0"/>
                <a:cs typeface="FreeMono" panose="020F0409020205020404" charset="0"/>
              </a:rPr>
              <a:t>Alternative 2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en-US" sz="1000" b="1" i="1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Admin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done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[… 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now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1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may 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lose </a:t>
            </a: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some hair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…]</a:t>
            </a:r>
            <a:endParaRPr lang="en-US" sz="700" dirty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endParaRPr lang="en-US" sz="53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What is a virtual environment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7000875" cy="4351655"/>
          </a:xfrm>
        </p:spPr>
        <p:txBody>
          <a:bodyPr>
            <a:normAutofit fontScale="70000"/>
          </a:bodyPr>
          <a:lstStyle/>
          <a:p>
            <a:r>
              <a:rPr lang="en-US" dirty="0" smtClean="0"/>
              <a:t>A layer of isolation on top of the Python interpreter</a:t>
            </a:r>
            <a:endParaRPr lang="en-US" dirty="0" smtClean="0"/>
          </a:p>
          <a:p>
            <a:r>
              <a:rPr lang="en-US" dirty="0" smtClean="0"/>
              <a:t>As per the documentation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i="1" dirty="0"/>
              <a:t>a self-contained directory tree that contains a Python installation for a particular version of Python, plus a number of additional packages.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n-US" dirty="0" smtClean="0"/>
              <a:t>The aim is to enable having multiple Python environments in the same machine that are isolated from each other</a:t>
            </a:r>
            <a:endParaRPr lang="en-US" dirty="0" smtClean="0"/>
          </a:p>
          <a:p>
            <a:r>
              <a:rPr lang="en-US" dirty="0" smtClean="0"/>
              <a:t>Implementations in Python:</a:t>
            </a:r>
            <a:endParaRPr lang="en-US" dirty="0" smtClean="0"/>
          </a:p>
          <a:p>
            <a:pPr lvl="1"/>
            <a:r>
              <a:rPr lang="en-US" sz="1600" b="1" dirty="0" err="1"/>
              <a:t>v</a:t>
            </a:r>
            <a:r>
              <a:rPr lang="en-US" sz="1600" b="1" dirty="0" err="1" smtClean="0"/>
              <a:t>irtualenv</a:t>
            </a:r>
            <a:r>
              <a:rPr lang="en-US" sz="1600" dirty="0" smtClean="0"/>
              <a:t>. </a:t>
            </a:r>
            <a:r>
              <a:rPr lang="en-US" sz="1600" dirty="0" smtClean="0"/>
              <a:t>Popular package to create Python virtual environments</a:t>
            </a:r>
            <a:endParaRPr lang="en-US" sz="1600" dirty="0" smtClean="0"/>
          </a:p>
          <a:p>
            <a:pPr lvl="1"/>
            <a:r>
              <a:rPr lang="en-US" sz="1600" b="1" dirty="0" err="1" smtClean="0"/>
              <a:t>pipenv</a:t>
            </a:r>
            <a:r>
              <a:rPr lang="en-US" sz="1600" dirty="0" smtClean="0"/>
              <a:t>. Improved </a:t>
            </a:r>
            <a:r>
              <a:rPr lang="en-US" sz="1600" dirty="0" err="1" smtClean="0"/>
              <a:t>virtualenv</a:t>
            </a:r>
            <a:r>
              <a:rPr lang="en-US" sz="1600" b="1" dirty="0" smtClean="0"/>
              <a:t> </a:t>
            </a:r>
            <a:endParaRPr lang="en-US" sz="1600" b="1" dirty="0" smtClean="0"/>
          </a:p>
          <a:p>
            <a:pPr lvl="1"/>
            <a:r>
              <a:rPr lang="en-US" sz="1600" b="1" dirty="0" err="1"/>
              <a:t>c</a:t>
            </a:r>
            <a:r>
              <a:rPr lang="en-US" sz="1600" b="1" dirty="0" err="1" smtClean="0"/>
              <a:t>onda</a:t>
            </a:r>
            <a:r>
              <a:rPr lang="en-US" sz="1600" dirty="0" smtClean="0"/>
              <a:t>. </a:t>
            </a:r>
            <a:r>
              <a:rPr lang="en-US" sz="1600" dirty="0" smtClean="0"/>
              <a:t>Equivalent of </a:t>
            </a:r>
            <a:r>
              <a:rPr lang="en-US" sz="1600" dirty="0" err="1" smtClean="0"/>
              <a:t>virtualenv</a:t>
            </a:r>
            <a:r>
              <a:rPr lang="en-US" sz="1600" dirty="0" smtClean="0"/>
              <a:t> in the anaconda environment</a:t>
            </a:r>
            <a:endParaRPr lang="en-US" sz="1600" dirty="0" smtClean="0"/>
          </a:p>
          <a:p>
            <a:pPr lvl="1"/>
            <a:r>
              <a:rPr lang="en-US" sz="1600" b="1" dirty="0" err="1"/>
              <a:t>pyvenv</a:t>
            </a:r>
            <a:r>
              <a:rPr lang="en-US" sz="1600" dirty="0"/>
              <a:t>. Built in into Python &gt;= 3.3, deprecated in Python 3.6 on behalf of </a:t>
            </a:r>
            <a:r>
              <a:rPr lang="en-US" sz="1600" b="1" dirty="0" err="1"/>
              <a:t>venv</a:t>
            </a:r>
            <a:endParaRPr lang="en-US" sz="1600" b="1" dirty="0"/>
          </a:p>
          <a:p>
            <a:pPr lvl="1"/>
            <a:r>
              <a:rPr lang="en-US" sz="1600" b="1" dirty="0" err="1"/>
              <a:t>pyenv</a:t>
            </a:r>
            <a:r>
              <a:rPr lang="en-US" sz="1600" dirty="0"/>
              <a:t>. Aims at virtualizing the Python interpreter version. Out of scope</a:t>
            </a:r>
            <a:endParaRPr lang="en-US" sz="1600" dirty="0" smtClean="0"/>
          </a:p>
          <a:p>
            <a:pPr lvl="1"/>
            <a:r>
              <a:rPr lang="en-US" sz="1600" dirty="0" smtClean="0"/>
              <a:t>For the rest of this talk we will focus on </a:t>
            </a:r>
            <a:r>
              <a:rPr lang="en-US" sz="1600" dirty="0" err="1" smtClean="0"/>
              <a:t>virtualenv</a:t>
            </a:r>
            <a:endParaRPr lang="en-US" dirty="0" smtClean="0"/>
          </a:p>
          <a:p>
            <a:r>
              <a:rPr lang="en-US" dirty="0" smtClean="0"/>
              <a:t>Analogy to Docker </a:t>
            </a:r>
            <a:endParaRPr lang="en-US" dirty="0" smtClean="0"/>
          </a:p>
          <a:p>
            <a:pPr lvl="1"/>
            <a:r>
              <a:rPr lang="en-US" dirty="0" smtClean="0"/>
              <a:t>Docker virtualizes the whole OS, while </a:t>
            </a:r>
            <a:r>
              <a:rPr lang="en-US" dirty="0" err="1" smtClean="0"/>
              <a:t>virtualenv</a:t>
            </a:r>
            <a:r>
              <a:rPr lang="en-US" dirty="0" smtClean="0"/>
              <a:t> virtualize Python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720" y="1584325"/>
            <a:ext cx="3810635" cy="21342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67015" y="4182745"/>
            <a:ext cx="39020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latin typeface="Calibri" charset="0"/>
              </a:rPr>
              <a:t>Source: </a:t>
            </a:r>
            <a:r>
              <a:rPr lang="de-DE" altLang="en-US" sz="800">
                <a:latin typeface="Calibri" charset="0"/>
                <a:hlinkClick r:id="rId2" tooltip="" action="ppaction://hlinkfile"/>
              </a:rPr>
              <a:t>https://realpython.com/python-virtual-environments-a-primer/</a:t>
            </a:r>
            <a:endParaRPr lang="de-DE" altLang="en-US" sz="800">
              <a:latin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How do virtual environments help?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6214110" cy="4351655"/>
          </a:xfrm>
        </p:spPr>
        <p:txBody>
          <a:bodyPr/>
          <a:lstStyle/>
          <a:p>
            <a:r>
              <a:rPr lang="en-US" sz="1400" dirty="0" smtClean="0"/>
              <a:t>Enabling the use of different library versions in the same </a:t>
            </a:r>
            <a:r>
              <a:rPr lang="en-US" sz="1400" dirty="0" smtClean="0"/>
              <a:t>machine</a:t>
            </a:r>
            <a:endParaRPr lang="en-US" sz="1400" dirty="0" smtClean="0"/>
          </a:p>
          <a:p>
            <a:r>
              <a:rPr lang="en-US" sz="1400" dirty="0" smtClean="0"/>
              <a:t>Enabling testing on different versions of the Python interpreter</a:t>
            </a:r>
            <a:endParaRPr lang="en-US" sz="1400" dirty="0" smtClean="0"/>
          </a:p>
          <a:p>
            <a:r>
              <a:rPr lang="en-US" sz="1400" dirty="0" smtClean="0"/>
              <a:t>Reasonable footprint</a:t>
            </a:r>
            <a:endParaRPr lang="en-US" sz="1400" dirty="0" smtClean="0"/>
          </a:p>
          <a:p>
            <a:pPr lvl="1"/>
            <a:r>
              <a:rPr lang="en-US" sz="800" dirty="0" smtClean="0"/>
              <a:t>A plain vanilla virtual environment is 27 MB</a:t>
            </a:r>
            <a:endParaRPr lang="en-US" sz="800" dirty="0" smtClean="0"/>
          </a:p>
          <a:p>
            <a:pPr lvl="1"/>
            <a:r>
              <a:rPr lang="en-US" sz="800" dirty="0" smtClean="0"/>
              <a:t>A virtual environment with lots of data analysis dependencies goes up to 1 GB</a:t>
            </a:r>
            <a:endParaRPr lang="en-US" sz="800" dirty="0" smtClean="0"/>
          </a:p>
          <a:p>
            <a:r>
              <a:rPr lang="en-US" sz="1400" dirty="0" smtClean="0"/>
              <a:t>No admin permissions required</a:t>
            </a:r>
            <a:endParaRPr lang="en-US" sz="1400" dirty="0" smtClean="0"/>
          </a:p>
          <a:p>
            <a:pPr lvl="1"/>
            <a:r>
              <a:rPr lang="en-US" sz="800" dirty="0"/>
              <a:t>F</a:t>
            </a:r>
            <a:r>
              <a:rPr lang="en-US" sz="800" dirty="0" smtClean="0"/>
              <a:t>reedom! Use it with care!</a:t>
            </a:r>
            <a:endParaRPr lang="en-US" sz="800" dirty="0" smtClean="0"/>
          </a:p>
          <a:p>
            <a:r>
              <a:rPr lang="en-US" sz="1400" dirty="0" smtClean="0"/>
              <a:t>Upgrading a library in a virtual environment does not have any side effects on other virtual environments</a:t>
            </a:r>
            <a:endParaRPr lang="en-US" sz="1400" dirty="0" smtClean="0"/>
          </a:p>
          <a:p>
            <a:r>
              <a:rPr lang="en-US" sz="1400" dirty="0" smtClean="0"/>
              <a:t>Virtual environments document the libraries used for a particular analysis, enabling reproducibility and traceability of results</a:t>
            </a:r>
            <a:endParaRPr lang="en-US" sz="1400" dirty="0" smtClean="0"/>
          </a:p>
          <a:p>
            <a:pPr lvl="1"/>
            <a:endParaRPr lang="en-US" sz="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60" y="1700808"/>
            <a:ext cx="4704523" cy="3024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02321" y="5877272"/>
            <a:ext cx="5539105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200" dirty="0">
                <a:latin typeface="Segoe UI Symbol"/>
              </a:rPr>
              <a:t>Source: </a:t>
            </a:r>
            <a:r>
              <a:rPr lang="en-US" sz="1200" dirty="0">
                <a:latin typeface="Segoe UI Symbol"/>
                <a:hlinkClick r:id="rId2"/>
              </a:rPr>
              <a:t>https://learnbatta.com/blog/how-to-install-python-virtualenv-19</a:t>
            </a:r>
            <a:r>
              <a:rPr lang="en-US" sz="1200" dirty="0" smtClean="0">
                <a:latin typeface="Segoe UI Symbol"/>
                <a:hlinkClick r:id="rId2"/>
              </a:rPr>
              <a:t>/</a:t>
            </a:r>
            <a:r>
              <a:rPr lang="en-US" sz="1200" dirty="0" smtClean="0">
                <a:latin typeface="Segoe UI Symbol"/>
              </a:rPr>
              <a:t> </a:t>
            </a:r>
            <a:endParaRPr lang="de-DE" sz="1200" dirty="0" err="1" smtClean="0">
              <a:latin typeface="Segoe UI 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Conda, anaconda, mamba, micromamba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6214110" cy="4351655"/>
          </a:xfrm>
        </p:spPr>
        <p:txBody>
          <a:bodyPr/>
          <a:lstStyle/>
          <a:p>
            <a:r>
              <a:rPr lang="de-DE" altLang="en-US" sz="1400" b="1" dirty="0" smtClean="0">
                <a:latin typeface="Calibri" charset="0"/>
              </a:rPr>
              <a:t>Conda</a:t>
            </a:r>
            <a:r>
              <a:rPr lang="de-DE" altLang="en-US" sz="1400" dirty="0" smtClean="0">
                <a:latin typeface="Calibri" charset="0"/>
              </a:rPr>
              <a:t>: „</a:t>
            </a:r>
            <a:r>
              <a:rPr lang="en-US" sz="1400" i="1" dirty="0" smtClean="0"/>
              <a:t>Package, dependency and environment management for any language—Python, R, Ruby, Lua, Scala, Java, JavaScript, C/ C++, Fortran, and more.Enabling testing on different versions of the Python interpreter</a:t>
            </a:r>
            <a:r>
              <a:rPr lang="de-DE" altLang="en-US" sz="1400" dirty="0" smtClean="0">
                <a:latin typeface="Calibri" charset="0"/>
              </a:rPr>
              <a:t>“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Mamba</a:t>
            </a:r>
            <a:r>
              <a:rPr lang="de-DE" altLang="en-US" sz="1400" dirty="0" smtClean="0">
                <a:latin typeface="Calibri" charset="0"/>
              </a:rPr>
              <a:t> is a faster reimplementation of conda in C++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Anaconda</a:t>
            </a:r>
            <a:r>
              <a:rPr lang="de-DE" altLang="en-US" sz="1400" dirty="0" smtClean="0">
                <a:latin typeface="Calibri" charset="0"/>
              </a:rPr>
              <a:t> is a full data science platform based on conda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Miniconda</a:t>
            </a:r>
            <a:r>
              <a:rPr lang="de-DE" altLang="en-US" sz="1400" dirty="0" smtClean="0">
                <a:latin typeface="Calibri" charset="0"/>
              </a:rPr>
              <a:t> is a minimal conda distribution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Micromamba</a:t>
            </a:r>
            <a:r>
              <a:rPr lang="de-DE" altLang="en-US" sz="1400" dirty="0" smtClean="0">
                <a:latin typeface="Calibri" charset="0"/>
              </a:rPr>
              <a:t> is a minimal mamba distribution</a:t>
            </a:r>
            <a:endParaRPr lang="de-DE" altLang="en-US" sz="1400" dirty="0" smtClean="0">
              <a:latin typeface="Calibri" charset="0"/>
            </a:endParaRPr>
          </a:p>
          <a:p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dirty="0" smtClean="0">
                <a:latin typeface="Calibri" charset="0"/>
              </a:rPr>
              <a:t>All of the previous work with </a:t>
            </a:r>
            <a:r>
              <a:rPr lang="de-DE" altLang="en-US" sz="1400" b="1" dirty="0" smtClean="0">
                <a:latin typeface="Calibri" charset="0"/>
              </a:rPr>
              <a:t>channels</a:t>
            </a:r>
            <a:r>
              <a:rPr lang="de-DE" altLang="en-US" sz="1400" dirty="0" smtClean="0">
                <a:latin typeface="Calibri" charset="0"/>
              </a:rPr>
              <a:t>, which are repositories of software packages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conda-forge</a:t>
            </a:r>
            <a:r>
              <a:rPr lang="de-DE" altLang="en-US" sz="1400" dirty="0" smtClean="0">
                <a:latin typeface="Calibri" charset="0"/>
              </a:rPr>
              <a:t> is a very popular general purpose channel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bioconda</a:t>
            </a:r>
            <a:r>
              <a:rPr lang="de-DE" altLang="en-US" sz="1400" dirty="0" smtClean="0">
                <a:latin typeface="Calibri" charset="0"/>
              </a:rPr>
              <a:t> is a popular channel for bioinformatics packages (</a:t>
            </a:r>
            <a:r>
              <a:rPr lang="de-DE" altLang="en-US" sz="1400" dirty="0" smtClean="0">
                <a:latin typeface="Calibri" charset="0"/>
                <a:hlinkClick r:id="rId1" tooltip="" action="ppaction://hlinkfile"/>
              </a:rPr>
              <a:t>https://github.com/bioconda</a:t>
            </a:r>
            <a:r>
              <a:rPr lang="de-DE" altLang="en-US" sz="1400" dirty="0" smtClean="0">
                <a:latin typeface="Calibri" charset="0"/>
              </a:rPr>
              <a:t>)</a:t>
            </a:r>
            <a:endParaRPr lang="de-DE" altLang="en-US" sz="1400" dirty="0" smtClean="0">
              <a:latin typeface="Calibri" charset="0"/>
            </a:endParaRPr>
          </a:p>
          <a:p>
            <a:endParaRPr lang="en-US" sz="800" dirty="0" smtClean="0"/>
          </a:p>
          <a:p>
            <a:endParaRPr lang="en-US" sz="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4161861" y="5963632"/>
            <a:ext cx="7827645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2"/>
              </a:buClr>
            </a:pPr>
            <a:r>
              <a:rPr lang="en-US" sz="900" dirty="0">
                <a:latin typeface="Segoe UI Symbol"/>
              </a:rPr>
              <a:t>Source: </a:t>
            </a:r>
            <a:r>
              <a:rPr lang="en-US" sz="900" dirty="0">
                <a:latin typeface="Segoe UI Symbol"/>
                <a:hlinkClick r:id="rId2" tooltip="" action="ppaction://hlinkfile"/>
              </a:rPr>
              <a:t>https://www.freecodecamp.org/news/why-you-need-python-environments-and-how-to-manage-them-with-conda-85f155f4353c/</a:t>
            </a:r>
            <a:r>
              <a:rPr lang="en-US" sz="900" dirty="0" smtClean="0">
                <a:latin typeface="Segoe UI Symbol"/>
              </a:rPr>
              <a:t> </a:t>
            </a:r>
            <a:endParaRPr lang="en-US" sz="900" dirty="0" smtClean="0">
              <a:latin typeface="Segoe UI Symbo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65" y="1779270"/>
            <a:ext cx="4935855" cy="3066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11007</Words>
  <Application>WPS Presentation</Application>
  <PresentationFormat>宽屏</PresentationFormat>
  <Paragraphs>305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3" baseType="lpstr">
      <vt:lpstr>Arial</vt:lpstr>
      <vt:lpstr>SimSun</vt:lpstr>
      <vt:lpstr>Wingdings</vt:lpstr>
      <vt:lpstr>DejaVu Sans</vt:lpstr>
      <vt:lpstr>Segoe UI Symbol</vt:lpstr>
      <vt:lpstr>OpenSymbol</vt:lpstr>
      <vt:lpstr>Segoe UI</vt:lpstr>
      <vt:lpstr>FreeSans</vt:lpstr>
      <vt:lpstr>Lucida Grande</vt:lpstr>
      <vt:lpstr>Gubbi</vt:lpstr>
      <vt:lpstr>Segoe UI Light</vt:lpstr>
      <vt:lpstr>Calibri</vt:lpstr>
      <vt:lpstr>Courier New</vt:lpstr>
      <vt:lpstr>Microsoft YaHei</vt:lpstr>
      <vt:lpstr>Droid Sans Fallback</vt:lpstr>
      <vt:lpstr>Arial Unicode MS</vt:lpstr>
      <vt:lpstr>Arial Black</vt:lpstr>
      <vt:lpstr>SimSun</vt:lpstr>
      <vt:lpstr>Phetsarath OT</vt:lpstr>
      <vt:lpstr>MS PGothic</vt:lpstr>
      <vt:lpstr>MS PGothic</vt:lpstr>
      <vt:lpstr>FreeMono</vt:lpstr>
      <vt:lpstr>MS PGothic</vt:lpstr>
      <vt:lpstr>FreeSerif</vt:lpstr>
      <vt:lpstr>Garuda</vt:lpstr>
      <vt:lpstr>Gargi</vt:lpstr>
      <vt:lpstr>Gayathri</vt:lpstr>
      <vt:lpstr>Office Theme</vt:lpstr>
      <vt:lpstr>Introduction to Bioinformatics</vt:lpstr>
      <vt:lpstr>Outline of session</vt:lpstr>
      <vt:lpstr>Package managers</vt:lpstr>
      <vt:lpstr>PowerPoint 演示文稿</vt:lpstr>
      <vt:lpstr>Motivation of package managers and virtual environments</vt:lpstr>
      <vt:lpstr>PowerPoint 演示文稿</vt:lpstr>
      <vt:lpstr>PowerPoint 演示文稿</vt:lpstr>
      <vt:lpstr>PowerPoint 演示文稿</vt:lpstr>
      <vt:lpstr>How do virtual environments help?</vt:lpstr>
      <vt:lpstr>Workflow managers</vt:lpstr>
      <vt:lpstr>Motivation</vt:lpstr>
      <vt:lpstr>How does the ideal workflow manager give you that? </vt:lpstr>
      <vt:lpstr>The workflow engine magic</vt:lpstr>
      <vt:lpstr>Some implementations and standards</vt:lpstr>
      <vt:lpstr>Workflow Definition Language (WDL) and Cromwell</vt:lpstr>
      <vt:lpstr>Toil </vt:lpstr>
      <vt:lpstr>Nextflow</vt:lpstr>
      <vt:lpstr>Nextflow</vt:lpstr>
      <vt:lpstr>Nextflow - auditing a BWA+deduplication workflow</vt:lpstr>
      <vt:lpstr>Reproducibility and numerical stability</vt:lpstr>
      <vt:lpstr>Nextflow tutorial</vt:lpstr>
      <vt:lpstr>Computational genomics pipelines - part II</vt:lpstr>
      <vt:lpstr>PowerPoint 演示文稿</vt:lpstr>
      <vt:lpstr>Computational genomics pipelines - variant annotation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priesgo</cp:lastModifiedBy>
  <cp:revision>22</cp:revision>
  <dcterms:created xsi:type="dcterms:W3CDTF">2023-10-14T16:16:56Z</dcterms:created>
  <dcterms:modified xsi:type="dcterms:W3CDTF">2023-10-14T16:16:56Z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